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1" r:id="rId5"/>
    <p:sldId id="263" r:id="rId6"/>
    <p:sldId id="260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2" r:id="rId15"/>
  </p:sldIdLst>
  <p:sldSz cx="12192000" cy="6858000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jnica Grad Skradin" initials="TG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125" autoAdjust="0"/>
  </p:normalViewPr>
  <p:slideViewPr>
    <p:cSldViewPr snapToGrid="0">
      <p:cViewPr>
        <p:scale>
          <a:sx n="117" d="100"/>
          <a:sy n="117" d="100"/>
        </p:scale>
        <p:origin x="-35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800" dirty="0">
                <a:solidFill>
                  <a:schemeClr val="bg2"/>
                </a:solidFill>
              </a:rPr>
              <a:t>Plan</a:t>
            </a:r>
            <a:r>
              <a:rPr lang="hr-HR" sz="1800" baseline="0" dirty="0">
                <a:solidFill>
                  <a:schemeClr val="bg2"/>
                </a:solidFill>
              </a:rPr>
              <a:t> prihoda za 2020. godinu </a:t>
            </a:r>
            <a:endParaRPr lang="hr-HR" sz="1800" dirty="0">
              <a:solidFill>
                <a:schemeClr val="bg2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A79A-41D1-80A5-176D68EA2074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A79A-41D1-80A5-176D68EA2074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A79A-41D1-80A5-176D68EA2074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A79A-41D1-80A5-176D68EA2074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A79A-41D1-80A5-176D68EA2074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A79A-41D1-80A5-176D68EA2074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A79A-41D1-80A5-176D68EA207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List1!$D$70:$D$76</c:f>
              <c:strCache>
                <c:ptCount val="7"/>
                <c:pt idx="0">
                  <c:v>Prihodi od poreza</c:v>
                </c:pt>
                <c:pt idx="1">
                  <c:v>Pomoći iz inozemstva i od subjekata unutar općeg proračuna</c:v>
                </c:pt>
                <c:pt idx="2">
                  <c:v>Prihodi od imovine</c:v>
                </c:pt>
                <c:pt idx="3">
                  <c:v>Prihodi od upravnih i administrativnih pristojbi</c:v>
                </c:pt>
                <c:pt idx="4">
                  <c:v>Prihodi od prodaje proizvoda, robe i usluga, donacija</c:v>
                </c:pt>
                <c:pt idx="5">
                  <c:v>Kazne, upravne mjere i ostali prihodi</c:v>
                </c:pt>
                <c:pt idx="6">
                  <c:v>Prihodi od prodaje nefinancijske imovine</c:v>
                </c:pt>
              </c:strCache>
            </c:strRef>
          </c:cat>
          <c:val>
            <c:numRef>
              <c:f>List1!$E$70:$E$76</c:f>
              <c:numCache>
                <c:formatCode>0.00%</c:formatCode>
                <c:ptCount val="7"/>
                <c:pt idx="0">
                  <c:v>9.6409190137487527E-2</c:v>
                </c:pt>
                <c:pt idx="1">
                  <c:v>0.73756448023843657</c:v>
                </c:pt>
                <c:pt idx="2">
                  <c:v>4.0820959062590451E-2</c:v>
                </c:pt>
                <c:pt idx="3">
                  <c:v>9.3830777563910173E-2</c:v>
                </c:pt>
                <c:pt idx="4">
                  <c:v>7.2312752631691953E-3</c:v>
                </c:pt>
                <c:pt idx="5">
                  <c:v>5.3912262902071793E-3</c:v>
                </c:pt>
                <c:pt idx="6">
                  <c:v>1.8752091444198885E-2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A79A-41D1-80A5-176D68EA20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0194560"/>
        <c:axId val="120196096"/>
      </c:barChart>
      <c:catAx>
        <c:axId val="120194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0196096"/>
        <c:crosses val="autoZero"/>
        <c:auto val="1"/>
        <c:lblAlgn val="ctr"/>
        <c:lblOffset val="100"/>
        <c:noMultiLvlLbl val="0"/>
      </c:catAx>
      <c:valAx>
        <c:axId val="120196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0194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kradin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eitlose-mediterrane-schoenheit.de/norddalmatien/skradin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rad.skradin@si.t-com.h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30C07AD8-6B03-44FA-AB0A-714106648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034154"/>
            <a:ext cx="9905998" cy="1478570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hr-HR" sz="4000" b="1" dirty="0">
                <a:solidFill>
                  <a:schemeClr val="tx2">
                    <a:lumMod val="75000"/>
                  </a:schemeClr>
                </a:solidFill>
                <a:latin typeface="Lucida Handwriting" panose="03010101010101010101" pitchFamily="66" charset="0"/>
              </a:rPr>
              <a:t>Proračun grada Skradina za </a:t>
            </a:r>
            <a:r>
              <a:rPr lang="hr-HR" sz="4000" b="1" smtClean="0">
                <a:solidFill>
                  <a:schemeClr val="tx2">
                    <a:lumMod val="75000"/>
                  </a:schemeClr>
                </a:solidFill>
                <a:latin typeface="Lucida Handwriting" panose="03010101010101010101" pitchFamily="66" charset="0"/>
              </a:rPr>
              <a:t>GRAĐANE ZA 2020</a:t>
            </a:r>
            <a:r>
              <a:rPr lang="hr-HR" sz="4000" b="1" dirty="0">
                <a:solidFill>
                  <a:schemeClr val="tx2">
                    <a:lumMod val="75000"/>
                  </a:schemeClr>
                </a:solidFill>
                <a:latin typeface="Lucida Handwriting" panose="03010101010101010101" pitchFamily="66" charset="0"/>
              </a:rPr>
              <a:t>. godinu </a:t>
            </a:r>
          </a:p>
        </p:txBody>
      </p:sp>
    </p:spTree>
    <p:extLst>
      <p:ext uri="{BB962C8B-B14F-4D97-AF65-F5344CB8AC3E}">
        <p14:creationId xmlns:p14="http://schemas.microsoft.com/office/powerpoint/2010/main" val="3624982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Rezervirano mjesto sadržaja 3">
            <a:extLst>
              <a:ext uri="{FF2B5EF4-FFF2-40B4-BE49-F238E27FC236}">
                <a16:creationId xmlns="" xmlns:a16="http://schemas.microsoft.com/office/drawing/2014/main" id="{827CBE1E-FFEA-4BB8-A15D-A09AAC53BE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306469"/>
              </p:ext>
            </p:extLst>
          </p:nvPr>
        </p:nvGraphicFramePr>
        <p:xfrm>
          <a:off x="1141413" y="467591"/>
          <a:ext cx="9906000" cy="5323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7276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FAC6108C-F411-496B-A09D-60F6B2B5C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266" y="121759"/>
            <a:ext cx="9905998" cy="858630"/>
          </a:xfrm>
        </p:spPr>
        <p:txBody>
          <a:bodyPr>
            <a:normAutofit/>
          </a:bodyPr>
          <a:lstStyle/>
          <a:p>
            <a:r>
              <a:rPr lang="hr-HR" sz="2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rashoda za 2020. godinu</a:t>
            </a:r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="" xmlns:a16="http://schemas.microsoft.com/office/drawing/2014/main" id="{03DECD1F-CC65-4866-A9AC-BF6B66FAF8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0524560"/>
              </p:ext>
            </p:extLst>
          </p:nvPr>
        </p:nvGraphicFramePr>
        <p:xfrm>
          <a:off x="638266" y="980389"/>
          <a:ext cx="10915468" cy="59397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04568">
                  <a:extLst>
                    <a:ext uri="{9D8B030D-6E8A-4147-A177-3AD203B41FA5}">
                      <a16:colId xmlns="" xmlns:a16="http://schemas.microsoft.com/office/drawing/2014/main" val="2351041185"/>
                    </a:ext>
                  </a:extLst>
                </a:gridCol>
                <a:gridCol w="4005450">
                  <a:extLst>
                    <a:ext uri="{9D8B030D-6E8A-4147-A177-3AD203B41FA5}">
                      <a16:colId xmlns="" xmlns:a16="http://schemas.microsoft.com/office/drawing/2014/main" val="39221793"/>
                    </a:ext>
                  </a:extLst>
                </a:gridCol>
                <a:gridCol w="4005450">
                  <a:extLst>
                    <a:ext uri="{9D8B030D-6E8A-4147-A177-3AD203B41FA5}">
                      <a16:colId xmlns="" xmlns:a16="http://schemas.microsoft.com/office/drawing/2014/main" val="2904555903"/>
                    </a:ext>
                  </a:extLst>
                </a:gridCol>
              </a:tblGrid>
              <a:tr h="3568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OPIS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 2020.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STRUKTURA 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61464013"/>
                  </a:ext>
                </a:extLst>
              </a:tr>
              <a:tr h="375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Rashodi za zaposlene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2.306.720,00 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5,19%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1218345048"/>
                  </a:ext>
                </a:extLst>
              </a:tr>
              <a:tr h="375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Materijalni rashodi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7.283.700,00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16,40%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1749104987"/>
                  </a:ext>
                </a:extLst>
              </a:tr>
              <a:tr h="375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Financijski rashodi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60.000,00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0,14%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4291015820"/>
                  </a:ext>
                </a:extLst>
              </a:tr>
              <a:tr h="375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Subvencije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1.000,00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2851274825"/>
                  </a:ext>
                </a:extLst>
              </a:tr>
              <a:tr h="375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Pomoći dane u inozemstvu i unutar općeg proračuna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20.000,00 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3651644425"/>
                  </a:ext>
                </a:extLst>
              </a:tr>
              <a:tr h="4419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Naknade građanima i kućanstvu od osiguranja i druge naknade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1.123.500,00 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2,53%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2061579723"/>
                  </a:ext>
                </a:extLst>
              </a:tr>
              <a:tr h="375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Ostali rashodi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1.335.000,00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3,01%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2594440072"/>
                  </a:ext>
                </a:extLst>
              </a:tr>
              <a:tr h="2923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UKUPNI RASHODI POSLOVANJA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12.129.920,00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63996949"/>
                  </a:ext>
                </a:extLst>
              </a:tr>
              <a:tr h="4419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Rashodi za nabavu </a:t>
                      </a:r>
                      <a:r>
                        <a:rPr lang="hr-HR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neproizvedene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dugotrajne imovine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12.863.650,00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28,96%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206881281"/>
                  </a:ext>
                </a:extLst>
              </a:tr>
              <a:tr h="4419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Rashodi za nabavu proizvedene dugotrajne imovine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18.610.308,00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41,90%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548448056"/>
                  </a:ext>
                </a:extLst>
              </a:tr>
              <a:tr h="375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Rashodi za dodatna ulaganja na nefinancijskoj imovini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0,00 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2989281742"/>
                  </a:ext>
                </a:extLst>
              </a:tr>
              <a:tr h="4419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UKUPNI RASHODI ZA NABAVU NEFINANCIJSKE IMOVINE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31.473.958,00 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2620659720"/>
                  </a:ext>
                </a:extLst>
              </a:tr>
              <a:tr h="1811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UKUPNI RASHODI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43.603.878,00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4256845054"/>
                  </a:ext>
                </a:extLst>
              </a:tr>
              <a:tr h="375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Izdaci za financijsku imovinu i  otplate zajmova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810.000,00 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1,82%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679103114"/>
                  </a:ext>
                </a:extLst>
              </a:tr>
              <a:tr h="1811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UKUPNI RASHODI I IZDACI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44.413.878,00 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3092700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3304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AAA830B0-E47F-46D2-AE5D-F3481B4F3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371" y="160470"/>
            <a:ext cx="9905998" cy="1068388"/>
          </a:xfrm>
        </p:spPr>
        <p:txBody>
          <a:bodyPr>
            <a:normAutofit/>
          </a:bodyPr>
          <a:lstStyle/>
          <a:p>
            <a:r>
              <a:rPr lang="hr-HR" sz="2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PROJEKCIJE PRIHODA ZA 2020.-2022. GODINU 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="" xmlns:a16="http://schemas.microsoft.com/office/drawing/2014/main" id="{A8AA877F-32E9-4F8C-824A-39D82A9A3B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189129"/>
              </p:ext>
            </p:extLst>
          </p:nvPr>
        </p:nvGraphicFramePr>
        <p:xfrm>
          <a:off x="793371" y="1304173"/>
          <a:ext cx="10255594" cy="54488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3333">
                  <a:extLst>
                    <a:ext uri="{9D8B030D-6E8A-4147-A177-3AD203B41FA5}">
                      <a16:colId xmlns="" xmlns:a16="http://schemas.microsoft.com/office/drawing/2014/main" val="2200177644"/>
                    </a:ext>
                  </a:extLst>
                </a:gridCol>
                <a:gridCol w="2563333">
                  <a:extLst>
                    <a:ext uri="{9D8B030D-6E8A-4147-A177-3AD203B41FA5}">
                      <a16:colId xmlns="" xmlns:a16="http://schemas.microsoft.com/office/drawing/2014/main" val="1742520247"/>
                    </a:ext>
                  </a:extLst>
                </a:gridCol>
                <a:gridCol w="2564464">
                  <a:extLst>
                    <a:ext uri="{9D8B030D-6E8A-4147-A177-3AD203B41FA5}">
                      <a16:colId xmlns="" xmlns:a16="http://schemas.microsoft.com/office/drawing/2014/main" val="2261343240"/>
                    </a:ext>
                  </a:extLst>
                </a:gridCol>
                <a:gridCol w="2564464">
                  <a:extLst>
                    <a:ext uri="{9D8B030D-6E8A-4147-A177-3AD203B41FA5}">
                      <a16:colId xmlns="" xmlns:a16="http://schemas.microsoft.com/office/drawing/2014/main" val="2235774807"/>
                    </a:ext>
                  </a:extLst>
                </a:gridCol>
              </a:tblGrid>
              <a:tr h="4303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OPIS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PRORAČUN 2020.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 2021.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 2022.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04138530"/>
                  </a:ext>
                </a:extLst>
              </a:tr>
              <a:tr h="428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Prihodi od poreza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4.113.000,00 kn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3.835.750,00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4.113.000,00 kn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="" xmlns:a16="http://schemas.microsoft.com/office/drawing/2014/main" val="3832086921"/>
                  </a:ext>
                </a:extLst>
              </a:tr>
              <a:tr h="6113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Pomoći iz inozemstva i od subjekata unutar općeg proračuna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31.465.908,00 kn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18.428.000,00 kn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31.465.908,00 kn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="" xmlns:a16="http://schemas.microsoft.com/office/drawing/2014/main" val="2576617481"/>
                  </a:ext>
                </a:extLst>
              </a:tr>
              <a:tr h="428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Prihodi od imovne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1.741.500,00 kn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1.924.000,00 kn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1.741.500,00 kn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="" xmlns:a16="http://schemas.microsoft.com/office/drawing/2014/main" val="1724250648"/>
                  </a:ext>
                </a:extLst>
              </a:tr>
              <a:tr h="6113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Prihodi od upravnih i administrativnih pristojbi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4.003.000,00 kn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4.153.200,00 kn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4.003.000,00 kn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="" xmlns:a16="http://schemas.microsoft.com/office/drawing/2014/main" val="217209558"/>
                  </a:ext>
                </a:extLst>
              </a:tr>
              <a:tr h="6113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Prihodi od prodaje proizvoda, robe i usluga, donacija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308.500,00 kn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122.500,00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308.500,00 kn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="" xmlns:a16="http://schemas.microsoft.com/office/drawing/2014/main" val="2378200729"/>
                  </a:ext>
                </a:extLst>
              </a:tr>
              <a:tr h="428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Kazne, upravne mjere i ostali prihodi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230.000,00 kn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130.000,00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230.000,00 kn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="" xmlns:a16="http://schemas.microsoft.com/office/drawing/2014/main" val="117936479"/>
                  </a:ext>
                </a:extLst>
              </a:tr>
              <a:tr h="428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PRIHODI OD POSLOVANJA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41.861.908,00 kn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28.593.450,00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41.861.908,00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="" xmlns:a16="http://schemas.microsoft.com/office/drawing/2014/main" val="1240447738"/>
                  </a:ext>
                </a:extLst>
              </a:tr>
              <a:tr h="428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Prihodi o prodaje nefinancijske imovine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800.000,00 kn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1.001.145,00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800.000,00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="" xmlns:a16="http://schemas.microsoft.com/office/drawing/2014/main" val="16150617"/>
                  </a:ext>
                </a:extLst>
              </a:tr>
              <a:tr h="428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UKUPNI PRIHODI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42.661.908,00 kn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29.594.595,00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42.661.908,00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="" xmlns:a16="http://schemas.microsoft.com/office/drawing/2014/main" val="453603344"/>
                  </a:ext>
                </a:extLst>
              </a:tr>
              <a:tr h="2069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VLASTITI IZVORI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1.751.970,00 kn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 kn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2.335.970,00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="" xmlns:a16="http://schemas.microsoft.com/office/drawing/2014/main" val="1746135738"/>
                  </a:ext>
                </a:extLst>
              </a:tr>
              <a:tr h="404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UKUPNO PLAN PRORAČUNA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44.413.878,00 kn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29.594.595,00 kn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44.997.878,00 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="" xmlns:a16="http://schemas.microsoft.com/office/drawing/2014/main" val="4291124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1265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E88DC75C-AE15-482C-9009-FC0D9C976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261" y="0"/>
            <a:ext cx="9905998" cy="1478570"/>
          </a:xfrm>
        </p:spPr>
        <p:txBody>
          <a:bodyPr>
            <a:normAutofit/>
          </a:bodyPr>
          <a:lstStyle/>
          <a:p>
            <a:r>
              <a:rPr lang="hr-HR" sz="2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Projekcije rashoda za 2020.-2022. godinu 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="" xmlns:a16="http://schemas.microsoft.com/office/drawing/2014/main" id="{1F8C8767-18B5-4D40-B6C7-1A25275027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6359350"/>
              </p:ext>
            </p:extLst>
          </p:nvPr>
        </p:nvGraphicFramePr>
        <p:xfrm>
          <a:off x="942096" y="1102936"/>
          <a:ext cx="10307808" cy="55951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4190">
                  <a:extLst>
                    <a:ext uri="{9D8B030D-6E8A-4147-A177-3AD203B41FA5}">
                      <a16:colId xmlns="" xmlns:a16="http://schemas.microsoft.com/office/drawing/2014/main" val="708695680"/>
                    </a:ext>
                  </a:extLst>
                </a:gridCol>
                <a:gridCol w="2741787">
                  <a:extLst>
                    <a:ext uri="{9D8B030D-6E8A-4147-A177-3AD203B41FA5}">
                      <a16:colId xmlns="" xmlns:a16="http://schemas.microsoft.com/office/drawing/2014/main" val="3793163516"/>
                    </a:ext>
                  </a:extLst>
                </a:gridCol>
                <a:gridCol w="2648304">
                  <a:extLst>
                    <a:ext uri="{9D8B030D-6E8A-4147-A177-3AD203B41FA5}">
                      <a16:colId xmlns="" xmlns:a16="http://schemas.microsoft.com/office/drawing/2014/main" val="2391892743"/>
                    </a:ext>
                  </a:extLst>
                </a:gridCol>
                <a:gridCol w="2153527">
                  <a:extLst>
                    <a:ext uri="{9D8B030D-6E8A-4147-A177-3AD203B41FA5}">
                      <a16:colId xmlns="" xmlns:a16="http://schemas.microsoft.com/office/drawing/2014/main" val="538719981"/>
                    </a:ext>
                  </a:extLst>
                </a:gridCol>
              </a:tblGrid>
              <a:tr h="3249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OPIS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PRORAČUN 2020.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 2021.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 2022.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85628096"/>
                  </a:ext>
                </a:extLst>
              </a:tr>
              <a:tr h="439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Rashodi za zaposlene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2.306.720,00 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1.940.150,00 kn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2.306.720,00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1593607878"/>
                  </a:ext>
                </a:extLst>
              </a:tr>
              <a:tr h="211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Materijalni rashodi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7.283.700,00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4.902.320,00 kn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7.283.700,00 kn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9719252"/>
                  </a:ext>
                </a:extLst>
              </a:tr>
              <a:tr h="211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Financijski rashodi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60.000,00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100.000,00 kn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60.000,00 kn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3570471929"/>
                  </a:ext>
                </a:extLst>
              </a:tr>
              <a:tr h="211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Subvencije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1.000,00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2.000,00 kn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1.000,00 kn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4002175906"/>
                  </a:ext>
                </a:extLst>
              </a:tr>
              <a:tr h="452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Pomoći dane u inozemstvu i unutar općeg proračuna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20.000,00 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20.000,00 kn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20.000,00 kn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2507608646"/>
                  </a:ext>
                </a:extLst>
              </a:tr>
              <a:tr h="452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Naknade građanima i kućanstvu od osiguranja i druge naknade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1.123.500,00 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477.500,00 kn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1.123.500,00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2999963206"/>
                  </a:ext>
                </a:extLst>
              </a:tr>
              <a:tr h="211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Ostali rashodi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1.335.000,00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1.621.000,00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1.335.000,00 kn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3575014446"/>
                  </a:ext>
                </a:extLst>
              </a:tr>
              <a:tr h="3026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RASHODI POSLOVANJA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12.129.920,00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9.062.970,00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12.129.920,00 kn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2460267563"/>
                  </a:ext>
                </a:extLst>
              </a:tr>
              <a:tr h="452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Rashodi za nabavu </a:t>
                      </a:r>
                      <a:r>
                        <a:rPr lang="hr-HR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neproizvedene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dugotrajne imovine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12.863.650,00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3.419.375,00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12.847.650,00 kn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1808622339"/>
                  </a:ext>
                </a:extLst>
              </a:tr>
              <a:tr h="452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Rashodi za nabavu proizvedene dugotrajne imovine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18.610.308,00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16.302.250,00 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19.210.308,00 kn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3683832204"/>
                  </a:ext>
                </a:extLst>
              </a:tr>
              <a:tr h="452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Rashodi za dodatna ulaganja na nefinancijskoj imovini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0,00 kn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 kn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730082815"/>
                  </a:ext>
                </a:extLst>
              </a:tr>
              <a:tr h="452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RASHODI ZA NABAVU NEFINANCIJSKE IMOVINE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31.473.958,00 kn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19.721.625,00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32.057.958,00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3591212460"/>
                  </a:ext>
                </a:extLst>
              </a:tr>
              <a:tr h="211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UKUPNI RASHODI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43.603.878,00 kn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28.784.595,00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44.187.878,00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1674071969"/>
                  </a:ext>
                </a:extLst>
              </a:tr>
              <a:tr h="452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Izdaci za financijsku imovinu i  otplate zajmova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810.000,00 kn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810.000,00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810.000,00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409853976"/>
                  </a:ext>
                </a:extLst>
              </a:tr>
              <a:tr h="2996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UKUPNO PLAN PRORAČUNA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44.413.878,00 kn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29.594.595,00 kn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44.997.878,00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2887101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029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rcRect/>
          <a:stretch>
            <a:fillRect l="-3000" t="-9000" r="-4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12E3BFDF-9596-486A-8743-5A6B451C5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5919" y="-93518"/>
            <a:ext cx="4844609" cy="4537436"/>
          </a:xfrm>
        </p:spPr>
        <p:txBody>
          <a:bodyPr/>
          <a:lstStyle/>
          <a:p>
            <a:pPr marL="0" indent="0">
              <a:buNone/>
            </a:pPr>
            <a:r>
              <a:rPr lang="hr-HR" sz="2800" dirty="0">
                <a:solidFill>
                  <a:schemeClr val="bg1"/>
                </a:solidFill>
              </a:rPr>
              <a:t>KONTAKT</a:t>
            </a:r>
            <a:endParaRPr lang="hr-HR" dirty="0">
              <a:solidFill>
                <a:schemeClr val="bg1"/>
              </a:solidFill>
            </a:endParaRPr>
          </a:p>
          <a:p>
            <a:r>
              <a:rPr lang="hr-HR" dirty="0">
                <a:solidFill>
                  <a:schemeClr val="bg1"/>
                </a:solidFill>
              </a:rPr>
              <a:t>Grad Skradin </a:t>
            </a:r>
          </a:p>
          <a:p>
            <a:r>
              <a:rPr lang="hr-HR" dirty="0">
                <a:solidFill>
                  <a:schemeClr val="bg1"/>
                </a:solidFill>
              </a:rPr>
              <a:t>Trg Male Gospe 3, 22222 Skradin</a:t>
            </a:r>
          </a:p>
          <a:p>
            <a:r>
              <a:rPr lang="hr-HR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grad.skradin@si.t-com.hr</a:t>
            </a:r>
            <a:endParaRPr lang="hr-HR" dirty="0">
              <a:solidFill>
                <a:schemeClr val="bg1"/>
              </a:solidFill>
            </a:endParaRPr>
          </a:p>
          <a:p>
            <a:r>
              <a:rPr lang="hr-HR" dirty="0">
                <a:solidFill>
                  <a:schemeClr val="bg1"/>
                </a:solidFill>
              </a:rPr>
              <a:t>+385 (0)22 771 076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18490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F691E816-24A4-4097-AB46-FBB6E8AA9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303" y="0"/>
            <a:ext cx="9905998" cy="1478570"/>
          </a:xfrm>
        </p:spPr>
        <p:txBody>
          <a:bodyPr/>
          <a:lstStyle/>
          <a:p>
            <a:r>
              <a:rPr lang="hr-HR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Sadržaj: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9C4FDA25-2BE9-4489-9ACB-660B39E3C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303" y="1478570"/>
            <a:ext cx="9905999" cy="5007071"/>
          </a:xfrm>
        </p:spPr>
        <p:txBody>
          <a:bodyPr>
            <a:normAutofit fontScale="25000" lnSpcReduction="20000"/>
          </a:bodyPr>
          <a:lstStyle/>
          <a:p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Što je Proračun?</a:t>
            </a:r>
          </a:p>
          <a:p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Sadržaj Proračuna?</a:t>
            </a:r>
          </a:p>
          <a:p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Kako se donosi Proračun?</a:t>
            </a:r>
          </a:p>
          <a:p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Promjene u Proračunu</a:t>
            </a:r>
          </a:p>
          <a:p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Prihodi i rashodi Grada Skradina</a:t>
            </a:r>
          </a:p>
          <a:p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Proračun Grada Skradina za 2020. godinu s projekcijom proračuna za 2021. i 2022. godinu</a:t>
            </a:r>
          </a:p>
          <a:p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prihoda za 2020. godinu</a:t>
            </a:r>
          </a:p>
          <a:p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rashoda za 2020. godinu </a:t>
            </a:r>
          </a:p>
          <a:p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Projekcije prihoda za 2020.-2022. godinu</a:t>
            </a:r>
          </a:p>
          <a:p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Projekcije rashoda za 2020.-2022. godinu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48506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DFD72A1B-8233-4D5F-8A0F-7EE9830F6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622169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sz="4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Što JE PRORAČUN?</a:t>
            </a:r>
            <a:r>
              <a:rPr lang="hr-HR" dirty="0">
                <a:solidFill>
                  <a:schemeClr val="bg2"/>
                </a:solidFill>
              </a:rPr>
              <a:t/>
            </a:r>
            <a:br>
              <a:rPr lang="hr-HR" dirty="0">
                <a:solidFill>
                  <a:schemeClr val="bg2"/>
                </a:solidFill>
              </a:rPr>
            </a:br>
            <a:r>
              <a:rPr lang="hr-HR" dirty="0">
                <a:solidFill>
                  <a:schemeClr val="bg2"/>
                </a:solidFill>
              </a:rPr>
              <a:t/>
            </a:r>
            <a:br>
              <a:rPr lang="hr-HR" dirty="0">
                <a:solidFill>
                  <a:schemeClr val="bg2"/>
                </a:solidFill>
              </a:rPr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D8A167BB-8FBE-4EDF-B7B7-B36FC3A39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541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Proračun je financijski dokument kojim se procjenjuju prihodi i primici te utvrđuju rashodi i izdaci za proračunsku godinu. Proračun se odnosi na fiskalnu godinu koja predstavlja razdoblje od 12 mjeseci, od 1. siječnja do 31. prosinca tekuće godine. </a:t>
            </a:r>
          </a:p>
          <a:p>
            <a:pPr marL="0" indent="0">
              <a:buNone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Sastoji se od općeg i posebnog dijela, a na razini jedinica lokalne i područne (regionalne) samouprave i od plana razvojnih programa.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11158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B5C696FA-B00C-4F3A-8EAF-50466CD10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Sadržaj proračuna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E9030264-2894-43C1-B1EB-4BE3432C3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OPĆI DIO:</a:t>
            </a:r>
          </a:p>
          <a:p>
            <a:pPr>
              <a:buFontTx/>
              <a:buChar char="-"/>
            </a:pPr>
            <a:r>
              <a:rPr lang="hr-HR" sz="20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Račun prihoda i rashoda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-sastoji se od plana prihoda i rashoda Grada Skradina za proračunsku godinu</a:t>
            </a:r>
          </a:p>
          <a:p>
            <a:pPr>
              <a:buFontTx/>
              <a:buChar char="-"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računu prihoda i rashoda prikazani su: prihodi poslovanja, prihodi od prodaje nefinancijske imovine, rashodi poslovanja, rashodi za nabavu nefinancijske imovine</a:t>
            </a:r>
          </a:p>
          <a:p>
            <a:pPr>
              <a:buFontTx/>
              <a:buChar char="-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03061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A1B3F6FA-E587-483B-B67D-C0BE962A4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56063"/>
            <a:ext cx="9905999" cy="4035137"/>
          </a:xfrm>
        </p:spPr>
        <p:txBody>
          <a:bodyPr>
            <a:normAutofit/>
          </a:bodyPr>
          <a:lstStyle/>
          <a:p>
            <a:r>
              <a:rPr lang="hr-HR" sz="20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Račun financiranja-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sadrži sve primitke od financijske imovine i zaduživanja te sve izdatke za financijsku imovinu i otplatu zajmova za proračunsku godinu 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POSEBNI DIO: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Sastoji se od plana rashoda i izdataka proračunskih korisnika iskazanih po vrstama, raspoređenih u programe koji se sastoje od aktivnosti i projekta 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RAZVOJNIH PROGRAMA: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sadrži planirane rashode za investicije, kapitalne pomoći i donacije za sljedeće tri godine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15815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082861EF-EE57-4317-9585-E38CC106C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 se donosi proračun?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232F1D81-F4A1-4A40-BDED-C6BE3199B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Gradsko vijeće tj. predstavničko tijelo Grada Skradina na javnoj sjednici raspravlja o prijedlogu Proračuna te donosi Proračun za sljedeću proračunsku godinu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19420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8183E95F-E2B0-4219-89BC-1F488ECB0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Promjene u proračunu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C4E75529-6B54-4AB0-9353-ADE1AD550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Proračun mora biti uravnotežen što znači da ukupni prihodi i primici pokrivaju ukupne rashode i izdatke. Ako se tijekom proračunske godine povećaju rashodi i izdaci, odnosno umanje prihodi i primici, proračun se mora uravnotežiti Izmjenama i dopunama Proračuna, odnosno ”rebalansom”. 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Rebalans predlaže gradonačelnik a donosi ga Gradsko vijeće 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40547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218669DD-E32C-4107-BB63-091735426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112491"/>
            <a:ext cx="9905998" cy="1478570"/>
          </a:xfrm>
        </p:spPr>
        <p:txBody>
          <a:bodyPr>
            <a:noAutofit/>
          </a:bodyPr>
          <a:lstStyle/>
          <a:p>
            <a:r>
              <a:rPr lang="hr-HR" sz="2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PRORAČUN GRADA SKRADINA ZA 2020. GODINU S PROJEKCIJOM PRORAČUNA ZA 2021. I 2022. GODINU </a:t>
            </a:r>
          </a:p>
        </p:txBody>
      </p:sp>
      <p:graphicFrame>
        <p:nvGraphicFramePr>
          <p:cNvPr id="8" name="Rezervirano mjesto sadržaja 7">
            <a:extLst>
              <a:ext uri="{FF2B5EF4-FFF2-40B4-BE49-F238E27FC236}">
                <a16:creationId xmlns="" xmlns:a16="http://schemas.microsoft.com/office/drawing/2014/main" id="{BF56B11D-891B-42D6-AFAD-873EA16F71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512515"/>
              </p:ext>
            </p:extLst>
          </p:nvPr>
        </p:nvGraphicFramePr>
        <p:xfrm>
          <a:off x="1141413" y="1591061"/>
          <a:ext cx="9579006" cy="4941716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5400000" algn="ctr" rotWithShape="0">
                    <a:srgbClr val="000000"/>
                  </a:outerShdw>
                </a:effectLst>
                <a:tableStyleId>{5C22544A-7EE6-4342-B048-85BDC9FD1C3A}</a:tableStyleId>
              </a:tblPr>
              <a:tblGrid>
                <a:gridCol w="2394223">
                  <a:extLst>
                    <a:ext uri="{9D8B030D-6E8A-4147-A177-3AD203B41FA5}">
                      <a16:colId xmlns="" xmlns:a16="http://schemas.microsoft.com/office/drawing/2014/main" val="3559332510"/>
                    </a:ext>
                  </a:extLst>
                </a:gridCol>
                <a:gridCol w="2394223">
                  <a:extLst>
                    <a:ext uri="{9D8B030D-6E8A-4147-A177-3AD203B41FA5}">
                      <a16:colId xmlns="" xmlns:a16="http://schemas.microsoft.com/office/drawing/2014/main" val="1236568562"/>
                    </a:ext>
                  </a:extLst>
                </a:gridCol>
                <a:gridCol w="2395280">
                  <a:extLst>
                    <a:ext uri="{9D8B030D-6E8A-4147-A177-3AD203B41FA5}">
                      <a16:colId xmlns="" xmlns:a16="http://schemas.microsoft.com/office/drawing/2014/main" val="3868391141"/>
                    </a:ext>
                  </a:extLst>
                </a:gridCol>
                <a:gridCol w="2395280">
                  <a:extLst>
                    <a:ext uri="{9D8B030D-6E8A-4147-A177-3AD203B41FA5}">
                      <a16:colId xmlns="" xmlns:a16="http://schemas.microsoft.com/office/drawing/2014/main" val="1826582944"/>
                    </a:ext>
                  </a:extLst>
                </a:gridCol>
              </a:tblGrid>
              <a:tr h="4089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OPIS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PRORAČUN ZA 2020.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PROJEKCIJA ZA 2021.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PROJEKCIJA ZA 2022.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44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81919903"/>
                  </a:ext>
                </a:extLst>
              </a:tr>
              <a:tr h="4753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Ukupni prihodi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41.861.908,00 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28.593.450,00 kn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41.861.908,00 kn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434840861"/>
                  </a:ext>
                </a:extLst>
              </a:tr>
              <a:tr h="4753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Prihodi od prodaje nefinancijske imovine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800.000,00 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1.001.145,00 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800.000,00 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062587995"/>
                  </a:ext>
                </a:extLst>
              </a:tr>
              <a:tr h="7186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Višak prihoda poslovanja iz prethodne godine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1.751.970,00 kn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0,00 kn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2.335.970,00 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491422204"/>
                  </a:ext>
                </a:extLst>
              </a:tr>
              <a:tr h="7186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UKUPNI PRIHODI + VIŠAK IZ PRETHODNE GODINE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44.413.878,00 kn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29.594.595,00 kn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44.997.878,00 kn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982670201"/>
                  </a:ext>
                </a:extLst>
              </a:tr>
              <a:tr h="4753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Ukupni rashodi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12.129.920,00 kn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9.062.970,00 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12.129.920,00 kn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282941632"/>
                  </a:ext>
                </a:extLst>
              </a:tr>
              <a:tr h="4753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Rashodi za nabavu nefinancijske imovine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31.473.958,00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19.721.625,00 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32.057.958,00 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32416460"/>
                  </a:ext>
                </a:extLst>
              </a:tr>
              <a:tr h="7186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Izdaci za financijsku imovinu i otplate zajmova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810.000,00 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810.000,00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810.000,00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295979963"/>
                  </a:ext>
                </a:extLst>
              </a:tr>
              <a:tr h="4753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UKUPNI RASHODI I IZDACI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44.413.878,00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29.594.595,00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44.997.878,00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63107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4262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218669DD-E32C-4107-BB63-091735426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890" y="137751"/>
            <a:ext cx="9905998" cy="1478570"/>
          </a:xfrm>
        </p:spPr>
        <p:txBody>
          <a:bodyPr>
            <a:normAutofit/>
          </a:bodyPr>
          <a:lstStyle/>
          <a:p>
            <a:r>
              <a:rPr lang="hr-HR" sz="2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prihoda za 2020. godinu </a:t>
            </a:r>
          </a:p>
        </p:txBody>
      </p:sp>
      <p:graphicFrame>
        <p:nvGraphicFramePr>
          <p:cNvPr id="7" name="Rezervirano mjesto sadržaja 6">
            <a:extLst>
              <a:ext uri="{FF2B5EF4-FFF2-40B4-BE49-F238E27FC236}">
                <a16:creationId xmlns="" xmlns:a16="http://schemas.microsoft.com/office/drawing/2014/main" id="{E022E4BB-BA0F-4E06-AF33-B3C791B8ED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5244836"/>
              </p:ext>
            </p:extLst>
          </p:nvPr>
        </p:nvGraphicFramePr>
        <p:xfrm>
          <a:off x="971729" y="1498862"/>
          <a:ext cx="9905996" cy="50339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01270">
                  <a:extLst>
                    <a:ext uri="{9D8B030D-6E8A-4147-A177-3AD203B41FA5}">
                      <a16:colId xmlns="" xmlns:a16="http://schemas.microsoft.com/office/drawing/2014/main" val="390498836"/>
                    </a:ext>
                  </a:extLst>
                </a:gridCol>
                <a:gridCol w="3302363">
                  <a:extLst>
                    <a:ext uri="{9D8B030D-6E8A-4147-A177-3AD203B41FA5}">
                      <a16:colId xmlns="" xmlns:a16="http://schemas.microsoft.com/office/drawing/2014/main" val="1355028703"/>
                    </a:ext>
                  </a:extLst>
                </a:gridCol>
                <a:gridCol w="3302363">
                  <a:extLst>
                    <a:ext uri="{9D8B030D-6E8A-4147-A177-3AD203B41FA5}">
                      <a16:colId xmlns="" xmlns:a16="http://schemas.microsoft.com/office/drawing/2014/main" val="3610285232"/>
                    </a:ext>
                  </a:extLst>
                </a:gridCol>
              </a:tblGrid>
              <a:tr h="381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OPIS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 2020.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STRUKTURA 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56816848"/>
                  </a:ext>
                </a:extLst>
              </a:tr>
              <a:tr h="381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Prihodi od poreza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4.113.000,00 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9,64%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825651807"/>
                  </a:ext>
                </a:extLst>
              </a:tr>
              <a:tr h="7816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Pomoći iz inozemstva i od subjekata unutar općeg proračuna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31.465.908,00 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73,76%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74137282"/>
                  </a:ext>
                </a:extLst>
              </a:tr>
              <a:tr h="381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Prihodi od imovine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1.741.500,00 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4,08%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835622875"/>
                  </a:ext>
                </a:extLst>
              </a:tr>
              <a:tr h="381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Prihodi od upravnih i administrativnih pristojbi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4.003.000,00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9,38%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595914127"/>
                  </a:ext>
                </a:extLst>
              </a:tr>
              <a:tr h="435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Prihodi od prodaje proizvoda, robe i usluga, donacija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308.500,00 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0,72%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502096770"/>
                  </a:ext>
                </a:extLst>
              </a:tr>
              <a:tr h="381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Kazne, upravne mjere i ostali prihodi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230.000,00 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0,54%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68919200"/>
                  </a:ext>
                </a:extLst>
              </a:tr>
              <a:tr h="381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UKUPNO PRIHODI OD POSLOVANJA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41.861.908,00 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/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528230236"/>
                  </a:ext>
                </a:extLst>
              </a:tr>
              <a:tr h="381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Prihodi od prodaje nefinancijske imovine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800.000,00 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1,88%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25699510"/>
                  </a:ext>
                </a:extLst>
              </a:tr>
              <a:tr h="381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UKUPNI PRIHODI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42.661.908,00 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100%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01811507"/>
                  </a:ext>
                </a:extLst>
              </a:tr>
              <a:tr h="381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Višak prihoda iz prethodnih godina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1.751.970,00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98857782"/>
                  </a:ext>
                </a:extLst>
              </a:tr>
              <a:tr h="381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UKUPNO PRIHODI I PRIMICI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44.413.878,00 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618202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5500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ružnica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TM04033919[[fn=Kružnica]]</Template>
  <TotalTime>1746</TotalTime>
  <Words>1070</Words>
  <Application>Microsoft Office PowerPoint</Application>
  <PresentationFormat>Prilagođeno</PresentationFormat>
  <Paragraphs>304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Kružnica</vt:lpstr>
      <vt:lpstr>Proračun grada Skradina za GRAĐANE ZA 2020. godinu </vt:lpstr>
      <vt:lpstr>Sadržaj:</vt:lpstr>
      <vt:lpstr>   Što JE PRORAČUN?    </vt:lpstr>
      <vt:lpstr>Sadržaj proračuna</vt:lpstr>
      <vt:lpstr>PowerPointova prezentacija</vt:lpstr>
      <vt:lpstr>Kako se donosi proračun?</vt:lpstr>
      <vt:lpstr>Promjene u proračunu</vt:lpstr>
      <vt:lpstr>PRORAČUN GRADA SKRADINA ZA 2020. GODINU S PROJEKCIJOM PRORAČUNA ZA 2021. I 2022. GODINU </vt:lpstr>
      <vt:lpstr>Plan prihoda za 2020. godinu </vt:lpstr>
      <vt:lpstr>PowerPointova prezentacija</vt:lpstr>
      <vt:lpstr>plan rashoda za 2020. godinu</vt:lpstr>
      <vt:lpstr>PROJEKCIJE PRIHODA ZA 2020.-2022. GODINU </vt:lpstr>
      <vt:lpstr>Projekcije rashoda za 2020.-2022. godinu 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PRORAČUN GRADA SKRADINA ZA 2019. GODINU</dc:title>
  <dc:creator>Tajnica Grad Skradin</dc:creator>
  <cp:lastModifiedBy>korisnik</cp:lastModifiedBy>
  <cp:revision>57</cp:revision>
  <cp:lastPrinted>2020-01-30T11:34:57Z</cp:lastPrinted>
  <dcterms:created xsi:type="dcterms:W3CDTF">2019-12-24T10:07:52Z</dcterms:created>
  <dcterms:modified xsi:type="dcterms:W3CDTF">2020-01-31T07:54:46Z</dcterms:modified>
</cp:coreProperties>
</file>