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jnica Grad Skradin" initials="TG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16" autoAdjust="0"/>
  </p:normalViewPr>
  <p:slideViewPr>
    <p:cSldViewPr snapToGrid="0">
      <p:cViewPr>
        <p:scale>
          <a:sx n="117" d="100"/>
          <a:sy n="117" d="100"/>
        </p:scale>
        <p:origin x="-3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dirty="0">
                <a:solidFill>
                  <a:schemeClr val="bg2"/>
                </a:solidFill>
              </a:rPr>
              <a:t>Plan</a:t>
            </a:r>
            <a:r>
              <a:rPr lang="hr-HR" sz="1800" baseline="0" dirty="0">
                <a:solidFill>
                  <a:schemeClr val="bg2"/>
                </a:solidFill>
              </a:rPr>
              <a:t> prihoda za </a:t>
            </a:r>
            <a:r>
              <a:rPr lang="hr-HR" sz="1800" baseline="0" dirty="0" smtClean="0">
                <a:solidFill>
                  <a:schemeClr val="bg2"/>
                </a:solidFill>
              </a:rPr>
              <a:t>2022. </a:t>
            </a:r>
            <a:r>
              <a:rPr lang="hr-HR" sz="1800" baseline="0" dirty="0">
                <a:solidFill>
                  <a:schemeClr val="bg2"/>
                </a:solidFill>
              </a:rPr>
              <a:t>godinu </a:t>
            </a:r>
            <a:endParaRPr lang="hr-HR" sz="1800" dirty="0">
              <a:solidFill>
                <a:schemeClr val="bg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79A-41D1-80A5-176D68EA207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79A-41D1-80A5-176D68EA207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79A-41D1-80A5-176D68EA207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79A-41D1-80A5-176D68EA207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79A-41D1-80A5-176D68EA207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79A-41D1-80A5-176D68EA207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79A-41D1-80A5-176D68EA20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List1!$D$70:$D$76</c:f>
              <c:strCache>
                <c:ptCount val="7"/>
                <c:pt idx="0">
                  <c:v>Prihodi od poreza</c:v>
                </c:pt>
                <c:pt idx="1">
                  <c:v>Pomoći iz inozemstva i od subjekata unutar općeg proračuna</c:v>
                </c:pt>
                <c:pt idx="2">
                  <c:v>Prihodi od imovine</c:v>
                </c:pt>
                <c:pt idx="3">
                  <c:v>Prihodi od upravnih i administrativnih pristojbi</c:v>
                </c:pt>
                <c:pt idx="5">
                  <c:v>Kazne, upravne mjere i ostali prihodi</c:v>
                </c:pt>
                <c:pt idx="6">
                  <c:v>Prihodi od prodaje nefinancijske imovine</c:v>
                </c:pt>
              </c:strCache>
            </c:strRef>
          </c:cat>
          <c:val>
            <c:numRef>
              <c:f>List1!$E$70:$E$76</c:f>
              <c:numCache>
                <c:formatCode>0.00%</c:formatCode>
                <c:ptCount val="7"/>
                <c:pt idx="0">
                  <c:v>0.23169999999999999</c:v>
                </c:pt>
                <c:pt idx="1">
                  <c:v>0.46600000000000003</c:v>
                </c:pt>
                <c:pt idx="2">
                  <c:v>7.5999999999999998E-2</c:v>
                </c:pt>
                <c:pt idx="3">
                  <c:v>0.1236</c:v>
                </c:pt>
                <c:pt idx="5">
                  <c:v>1.0500000000000001E-2</c:v>
                </c:pt>
                <c:pt idx="6">
                  <c:v>9.2299999999999993E-2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79A-41D1-80A5-176D68EA2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756480"/>
        <c:axId val="122766464"/>
      </c:barChart>
      <c:catAx>
        <c:axId val="1227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766464"/>
        <c:crosses val="autoZero"/>
        <c:auto val="1"/>
        <c:lblAlgn val="ctr"/>
        <c:lblOffset val="100"/>
        <c:noMultiLvlLbl val="0"/>
      </c:catAx>
      <c:valAx>
        <c:axId val="12276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275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radi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itlose-mediterrane-schoenheit.de/norddalmatien/skradi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rad.skradin@si.t-com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0C07AD8-6B03-44FA-AB0A-71410664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34154"/>
            <a:ext cx="9905998" cy="147857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Proračun grada Skradina za </a:t>
            </a:r>
            <a:r>
              <a:rPr lang="hr-HR" sz="4000" b="1" smtClean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GRAĐANE ZA 2022. </a:t>
            </a:r>
            <a:r>
              <a:rPr lang="hr-HR" sz="4000" b="1" dirty="0">
                <a:solidFill>
                  <a:schemeClr val="tx2">
                    <a:lumMod val="75000"/>
                  </a:schemeClr>
                </a:solidFill>
                <a:latin typeface="Lucida Handwriting" panose="03010101010101010101" pitchFamily="66" charset="0"/>
              </a:rPr>
              <a:t>godinu </a:t>
            </a:r>
          </a:p>
        </p:txBody>
      </p:sp>
    </p:spTree>
    <p:extLst>
      <p:ext uri="{BB962C8B-B14F-4D97-AF65-F5344CB8AC3E}">
        <p14:creationId xmlns:p14="http://schemas.microsoft.com/office/powerpoint/2010/main" val="362498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3">
            <a:extLst>
              <a:ext uri="{FF2B5EF4-FFF2-40B4-BE49-F238E27FC236}">
                <a16:creationId xmlns="" xmlns:a16="http://schemas.microsoft.com/office/drawing/2014/main" id="{827CBE1E-FFEA-4BB8-A15D-A09AAC53B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65007"/>
              </p:ext>
            </p:extLst>
          </p:nvPr>
        </p:nvGraphicFramePr>
        <p:xfrm>
          <a:off x="1141413" y="467591"/>
          <a:ext cx="9906000" cy="532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27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AC6108C-F411-496B-A09D-60F6B2B5C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266" y="121759"/>
            <a:ext cx="9905998" cy="85863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03DECD1F-CC65-4866-A9AC-BF6B66FAF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42138"/>
              </p:ext>
            </p:extLst>
          </p:nvPr>
        </p:nvGraphicFramePr>
        <p:xfrm>
          <a:off x="638266" y="980389"/>
          <a:ext cx="10915468" cy="5873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4568">
                  <a:extLst>
                    <a:ext uri="{9D8B030D-6E8A-4147-A177-3AD203B41FA5}">
                      <a16:colId xmlns="" xmlns:a16="http://schemas.microsoft.com/office/drawing/2014/main" val="2351041185"/>
                    </a:ext>
                  </a:extLst>
                </a:gridCol>
                <a:gridCol w="4005450">
                  <a:extLst>
                    <a:ext uri="{9D8B030D-6E8A-4147-A177-3AD203B41FA5}">
                      <a16:colId xmlns="" xmlns:a16="http://schemas.microsoft.com/office/drawing/2014/main" val="39221793"/>
                    </a:ext>
                  </a:extLst>
                </a:gridCol>
                <a:gridCol w="4005450">
                  <a:extLst>
                    <a:ext uri="{9D8B030D-6E8A-4147-A177-3AD203B41FA5}">
                      <a16:colId xmlns="" xmlns:a16="http://schemas.microsoft.com/office/drawing/2014/main" val="2904555903"/>
                    </a:ext>
                  </a:extLst>
                </a:gridCol>
              </a:tblGrid>
              <a:tr h="356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146401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2.139.000,00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6,74%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218345048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9.291.020,00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29,27%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749104987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291015820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851274825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651644425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7,42%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061579723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1.351.800,00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4,26%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594440072"/>
                  </a:ext>
                </a:extLst>
              </a:tr>
              <a:tr h="292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15.182.320,00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63996949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neproizvedene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3.839.465,00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12,09%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06881281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12.725.048,00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40,08%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548448056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989281742"/>
                  </a:ext>
                </a:extLst>
              </a:tr>
              <a:tr h="441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16.564.513,00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620659720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256845054"/>
                  </a:ext>
                </a:extLst>
              </a:tr>
              <a:tr h="375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679103114"/>
                  </a:ext>
                </a:extLst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I IZDACI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092700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30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AA830B0-E47F-46D2-AE5D-F3481B4F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71" y="160470"/>
            <a:ext cx="9905998" cy="1068388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2022.-2024.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A8AA877F-32E9-4F8C-824A-39D82A9A3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29518"/>
              </p:ext>
            </p:extLst>
          </p:nvPr>
        </p:nvGraphicFramePr>
        <p:xfrm>
          <a:off x="793371" y="1304173"/>
          <a:ext cx="10255594" cy="5448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333">
                  <a:extLst>
                    <a:ext uri="{9D8B030D-6E8A-4147-A177-3AD203B41FA5}">
                      <a16:colId xmlns="" xmlns:a16="http://schemas.microsoft.com/office/drawing/2014/main" val="2200177644"/>
                    </a:ext>
                  </a:extLst>
                </a:gridCol>
                <a:gridCol w="2563333">
                  <a:extLst>
                    <a:ext uri="{9D8B030D-6E8A-4147-A177-3AD203B41FA5}">
                      <a16:colId xmlns="" xmlns:a16="http://schemas.microsoft.com/office/drawing/2014/main" val="1742520247"/>
                    </a:ext>
                  </a:extLst>
                </a:gridCol>
                <a:gridCol w="2564464">
                  <a:extLst>
                    <a:ext uri="{9D8B030D-6E8A-4147-A177-3AD203B41FA5}">
                      <a16:colId xmlns="" xmlns:a16="http://schemas.microsoft.com/office/drawing/2014/main" val="2261343240"/>
                    </a:ext>
                  </a:extLst>
                </a:gridCol>
                <a:gridCol w="2564464">
                  <a:extLst>
                    <a:ext uri="{9D8B030D-6E8A-4147-A177-3AD203B41FA5}">
                      <a16:colId xmlns="" xmlns:a16="http://schemas.microsoft.com/office/drawing/2014/main" val="2235774807"/>
                    </a:ext>
                  </a:extLst>
                </a:gridCol>
              </a:tblGrid>
              <a:tr h="430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4138530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5.525.000,00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5.975.000,00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5.745.000,00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3832086921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11.112.101,00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21.838.073,00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18.727.500,00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576617481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1.811.500,00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1.661.500,00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1.811.500,00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724250648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2.948.232,00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3.885.968,00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2.135.058,00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17209558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385.313,00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2378200729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Kazne, upravne mjere i ostali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17936479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33.360.540,00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29.054.371,00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240447738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 prodaje nefinancijske imovine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1.200.00,00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1.036.250,00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6150617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34.560.540,00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30.090.621,00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453603344"/>
                  </a:ext>
                </a:extLst>
              </a:tr>
              <a:tr h="206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VLASTITI IZVORI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1.362.701,00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4.526.290,00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1746135738"/>
                  </a:ext>
                </a:extLst>
              </a:tr>
              <a:tr h="40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35.923.241,00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34.616.911,00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35" marR="55335" marT="0" marB="0"/>
                </a:tc>
                <a:extLst>
                  <a:ext uri="{0D108BD9-81ED-4DB2-BD59-A6C34878D82A}">
                    <a16:rowId xmlns="" xmlns:a16="http://schemas.microsoft.com/office/drawing/2014/main" val="4291124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26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88DC75C-AE15-482C-9009-FC0D9C97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61" y="0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2022.-2024.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="" xmlns:a16="http://schemas.microsoft.com/office/drawing/2014/main" id="{1F8C8767-18B5-4D40-B6C7-1A2527502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615"/>
              </p:ext>
            </p:extLst>
          </p:nvPr>
        </p:nvGraphicFramePr>
        <p:xfrm>
          <a:off x="942096" y="1102936"/>
          <a:ext cx="10307808" cy="5595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4190">
                  <a:extLst>
                    <a:ext uri="{9D8B030D-6E8A-4147-A177-3AD203B41FA5}">
                      <a16:colId xmlns="" xmlns:a16="http://schemas.microsoft.com/office/drawing/2014/main" val="708695680"/>
                    </a:ext>
                  </a:extLst>
                </a:gridCol>
                <a:gridCol w="2741787">
                  <a:extLst>
                    <a:ext uri="{9D8B030D-6E8A-4147-A177-3AD203B41FA5}">
                      <a16:colId xmlns="" xmlns:a16="http://schemas.microsoft.com/office/drawing/2014/main" val="3793163516"/>
                    </a:ext>
                  </a:extLst>
                </a:gridCol>
                <a:gridCol w="2648304">
                  <a:extLst>
                    <a:ext uri="{9D8B030D-6E8A-4147-A177-3AD203B41FA5}">
                      <a16:colId xmlns="" xmlns:a16="http://schemas.microsoft.com/office/drawing/2014/main" val="2391892743"/>
                    </a:ext>
                  </a:extLst>
                </a:gridCol>
                <a:gridCol w="2153527">
                  <a:extLst>
                    <a:ext uri="{9D8B030D-6E8A-4147-A177-3AD203B41FA5}">
                      <a16:colId xmlns="" xmlns:a16="http://schemas.microsoft.com/office/drawing/2014/main" val="538719981"/>
                    </a:ext>
                  </a:extLst>
                </a:gridCol>
              </a:tblGrid>
              <a:tr h="32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5628096"/>
                  </a:ext>
                </a:extLst>
              </a:tr>
              <a:tr h="439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zaposlene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2.139.000,00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1.819.000,00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2.119.000,00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593607878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Materijalni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9.291.020,00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9.338.470,00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9.952.303,00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9719252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Financijski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70471929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Subvencije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00217590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dane u inozemstvu i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20.000,00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507608646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Naknade građanima i kućanstvu od osiguranja i druge naknade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999963206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Ostali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1.351.800,00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75014446"/>
                  </a:ext>
                </a:extLst>
              </a:tr>
              <a:tr h="302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POSLOVANJA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15.182.320,00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15.367.970,00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15.263.803,00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460267563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</a:t>
                      </a:r>
                      <a:r>
                        <a:rPr lang="hr-HR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neproizvedene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3.839.465,00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11.997.815,00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1.987.065,00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80862233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proizvedene dugotrajne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12.725.048,00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8.557.456,00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17.366.043,00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683832204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dodatna ulaganja na nefinancijskoj imovini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0,00 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kn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730082815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16.564.513,00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20.555.271,00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19.353.108,00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3591212460"/>
                  </a:ext>
                </a:extLst>
              </a:tr>
              <a:tr h="211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35.923.241,00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34.616.911,00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1674071969"/>
                  </a:ext>
                </a:extLst>
              </a:tr>
              <a:tr h="45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409853976"/>
                  </a:ext>
                </a:extLst>
              </a:tr>
              <a:tr h="29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PLAN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35.923.241,00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34.616.911,00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70" marR="43270" marT="0" marB="0"/>
                </a:tc>
                <a:extLst>
                  <a:ext uri="{0D108BD9-81ED-4DB2-BD59-A6C34878D82A}">
                    <a16:rowId xmlns="" xmlns:a16="http://schemas.microsoft.com/office/drawing/2014/main" val="288710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2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>
            <a:fillRect l="-3000" t="-9000" r="-4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2E3BFDF-9596-486A-8743-5A6B451C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919" y="-93518"/>
            <a:ext cx="4844609" cy="4537436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>
                <a:solidFill>
                  <a:schemeClr val="bg1"/>
                </a:solidFill>
              </a:rPr>
              <a:t>KONTAKT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Grad Skradin </a:t>
            </a:r>
          </a:p>
          <a:p>
            <a:r>
              <a:rPr lang="hr-HR" dirty="0">
                <a:solidFill>
                  <a:schemeClr val="bg1"/>
                </a:solidFill>
              </a:rPr>
              <a:t>Trg Male Gospe 3, 22222 Skradin</a:t>
            </a:r>
          </a:p>
          <a:p>
            <a:r>
              <a:rPr lang="hr-HR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grad.skradin@si.t-com.hr</a:t>
            </a:r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+385 (0)22 771 076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849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691E816-24A4-4097-AB46-FBB6E8AA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303" y="0"/>
            <a:ext cx="9905998" cy="1478570"/>
          </a:xfrm>
        </p:spPr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C4FDA25-2BE9-4489-9ACB-660B39E3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03" y="1478570"/>
            <a:ext cx="9905999" cy="5007071"/>
          </a:xfrm>
        </p:spPr>
        <p:txBody>
          <a:bodyPr>
            <a:normAutofit fontScale="25000" lnSpcReduction="20000"/>
          </a:bodyPr>
          <a:lstStyle/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Prihodi i rashodi Grada Skradina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 s projekcijom proračuna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rashoda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prihoda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2022.-2024.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</a:t>
            </a:r>
          </a:p>
          <a:p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Projekcije rashoda za </a:t>
            </a:r>
            <a:r>
              <a:rPr lang="hr-H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2022.-2024. </a:t>
            </a:r>
            <a:r>
              <a:rPr lang="hr-H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85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FD72A1B-8233-4D5F-8A0F-7EE9830F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22169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sz="4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r>
              <a:rPr lang="hr-HR" dirty="0">
                <a:solidFill>
                  <a:schemeClr val="bg2"/>
                </a:solidFill>
              </a:rPr>
              <a:t/>
            </a:r>
            <a:br>
              <a:rPr lang="hr-HR" dirty="0">
                <a:solidFill>
                  <a:schemeClr val="bg2"/>
                </a:solidFill>
              </a:rPr>
            </a:br>
            <a:r>
              <a:rPr lang="hr-HR" dirty="0">
                <a:solidFill>
                  <a:schemeClr val="bg2"/>
                </a:solidFill>
              </a:rPr>
              <a:t/>
            </a:r>
            <a:br>
              <a:rPr lang="hr-HR" dirty="0">
                <a:solidFill>
                  <a:schemeClr val="bg2"/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8A167BB-8FBE-4EDF-B7B7-B36FC3A39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financijski dokument kojim se procjenjuju prihodi i primici te utvrđuju rashodi i izdaci za proračunsku godinu. Proračun se odnosi na fiskalnu godinu koja predstavlja razdoblje od 12 mjeseci, od 1. siječnja do 31. prosinca tekuće godine. 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općeg i posebnog dijela, a na razini jedinica lokalne i područne (regionalne) samouprave i od plana razvojnih programa.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115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5C696FA-B00C-4F3A-8EAF-50466CD1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9030264-2894-43C1-B1EB-4BE3432C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DIO:</a:t>
            </a:r>
          </a:p>
          <a:p>
            <a:pPr>
              <a:buFontTx/>
              <a:buChar char="-"/>
            </a:pPr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prihoda i rashoda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-sastoji se od plana prihoda i rashoda Grada Skradina za proračunsku godinu</a:t>
            </a:r>
          </a:p>
          <a:p>
            <a:pPr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računu prihoda i rashoda prikazani su: prihodi poslovanja, prihodi od prodaje nefinancijske imovine, rashodi poslovanja, rashodi za nabavu nefinancijske imovine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06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1B3F6FA-E587-483B-B67D-C0BE962A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6063"/>
            <a:ext cx="9905999" cy="4035137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Račun financiranja-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sve primitke od financijske imovine i zaduživanja te sve izdatke za financijsku imovinu i otplatu zajmova za proračunsku godinu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plana rashoda i izdataka proračunskih korisnika iskazanih po vrstama, raspoređenih u programe koji se sastoje od aktivnosti i projekta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RAZVOJNIH PROGRAMA: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sadrži planirane rashode za investicije, kapitalne pomoći i donacije za sljedeće tri godine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81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82861EF-EE57-4317-9585-E38CC106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proračun?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232F1D81-F4A1-4A40-BDED-C6BE3199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Gradsko vijeće tj. predstavničko tijelo Grada Skradina na javnoj sjednici raspravlja o prijedlogu Proračuna te donosi Proračun za sljedeću proračunsku godinu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42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183E95F-E2B0-4219-89BC-1F488ECB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Promjene u proračunu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4E75529-6B54-4AB0-9353-ADE1AD550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mora biti uravnotežen što znači da ukupni prihodi i primici pokrivaju ukupne rashode i izdatke. Ako se tijekom proračunske godine povećaju rashodi i izdaci, odnosno umanje prihodi i primici, proračun se mora uravnotežiti Izmjenama i dopunama Proračuna, odnosno ”rebalansom”.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predlaže gradonačelnik a donosi ga Gradsko vijeće 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547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2491"/>
            <a:ext cx="9905998" cy="147857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PRORAČUN GRADA SKRADINA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S PROJEKCIJOM PRORAČUNA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="" xmlns:a16="http://schemas.microsoft.com/office/drawing/2014/main" id="{BF56B11D-891B-42D6-AFAD-873EA16F7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047359"/>
              </p:ext>
            </p:extLst>
          </p:nvPr>
        </p:nvGraphicFramePr>
        <p:xfrm>
          <a:off x="1141413" y="1591061"/>
          <a:ext cx="9579006" cy="494171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2394223">
                  <a:extLst>
                    <a:ext uri="{9D8B030D-6E8A-4147-A177-3AD203B41FA5}">
                      <a16:colId xmlns="" xmlns:a16="http://schemas.microsoft.com/office/drawing/2014/main" val="3559332510"/>
                    </a:ext>
                  </a:extLst>
                </a:gridCol>
                <a:gridCol w="2394223">
                  <a:extLst>
                    <a:ext uri="{9D8B030D-6E8A-4147-A177-3AD203B41FA5}">
                      <a16:colId xmlns="" xmlns:a16="http://schemas.microsoft.com/office/drawing/2014/main" val="1236568562"/>
                    </a:ext>
                  </a:extLst>
                </a:gridCol>
                <a:gridCol w="2395280">
                  <a:extLst>
                    <a:ext uri="{9D8B030D-6E8A-4147-A177-3AD203B41FA5}">
                      <a16:colId xmlns="" xmlns:a16="http://schemas.microsoft.com/office/drawing/2014/main" val="3868391141"/>
                    </a:ext>
                  </a:extLst>
                </a:gridCol>
                <a:gridCol w="2395280">
                  <a:extLst>
                    <a:ext uri="{9D8B030D-6E8A-4147-A177-3AD203B41FA5}">
                      <a16:colId xmlns="" xmlns:a16="http://schemas.microsoft.com/office/drawing/2014/main" val="1826582944"/>
                    </a:ext>
                  </a:extLst>
                </a:gridCol>
              </a:tblGrid>
              <a:tr h="408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PRORAČUN ZA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PROJEKCIJA ZA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PROJEKCIJA ZA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2024.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191990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33.360.540,00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29.054.371,00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3484086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2.200.000,00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1.036.250,00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62587995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Višak prihoda poslovanja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1.362.701,00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4.526.290,00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91422204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 + VIŠAK IZ PRETHODNE GODINE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35.923.241,00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34.616.911,00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2670201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15.182.320,00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15.367.970,00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15.263.803,00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82941632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Rashodi za nabavu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16.564.513,00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20.555.271,00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19.353.108,00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32416460"/>
                  </a:ext>
                </a:extLst>
              </a:tr>
              <a:tr h="718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Izdaci za financijsku imovinu i otplate zajmova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5979963"/>
                  </a:ext>
                </a:extLst>
              </a:tr>
              <a:tr h="475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RASHODI I IZDACI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35.923.241,00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34.616.911,00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310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26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669DD-E32C-4107-BB63-09173542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90" y="137751"/>
            <a:ext cx="9905998" cy="1478570"/>
          </a:xfrm>
        </p:spPr>
        <p:txBody>
          <a:bodyPr>
            <a:normAutofit/>
          </a:bodyPr>
          <a:lstStyle/>
          <a:p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prihoda za </a:t>
            </a:r>
            <a:r>
              <a:rPr lang="hr-HR" sz="28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</a:t>
            </a:r>
            <a:r>
              <a:rPr lang="hr-HR" sz="2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godinu 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="" xmlns:a16="http://schemas.microsoft.com/office/drawing/2014/main" id="{E022E4BB-BA0F-4E06-AF33-B3C791B8ED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027328"/>
              </p:ext>
            </p:extLst>
          </p:nvPr>
        </p:nvGraphicFramePr>
        <p:xfrm>
          <a:off x="971729" y="1498862"/>
          <a:ext cx="9905996" cy="5033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270">
                  <a:extLst>
                    <a:ext uri="{9D8B030D-6E8A-4147-A177-3AD203B41FA5}">
                      <a16:colId xmlns="" xmlns:a16="http://schemas.microsoft.com/office/drawing/2014/main" val="390498836"/>
                    </a:ext>
                  </a:extLst>
                </a:gridCol>
                <a:gridCol w="3302363">
                  <a:extLst>
                    <a:ext uri="{9D8B030D-6E8A-4147-A177-3AD203B41FA5}">
                      <a16:colId xmlns="" xmlns:a16="http://schemas.microsoft.com/office/drawing/2014/main" val="1355028703"/>
                    </a:ext>
                  </a:extLst>
                </a:gridCol>
                <a:gridCol w="3302363">
                  <a:extLst>
                    <a:ext uri="{9D8B030D-6E8A-4147-A177-3AD203B41FA5}">
                      <a16:colId xmlns="" xmlns:a16="http://schemas.microsoft.com/office/drawing/2014/main" val="3610285232"/>
                    </a:ext>
                  </a:extLst>
                </a:gridCol>
              </a:tblGrid>
              <a:tr h="381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OPIS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</a:t>
                      </a: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STRUKTURA 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6816848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poreza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5.525.000,00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23,17%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25651807"/>
                  </a:ext>
                </a:extLst>
              </a:tr>
              <a:tr h="781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Pomoći iz inozemstva i od subjekata unutar općeg proračuna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11.112.101,00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46,60%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741372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1.811.500,00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7,60%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35622875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upravnih i administrativnih pristojbi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2.948.232,00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12,36%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95914127"/>
                  </a:ext>
                </a:extLst>
              </a:tr>
              <a:tr h="435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proizvoda, robe i usluga, donacija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0209677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Kazne, upravne mjere i ostali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6891920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PRIHODI OD POSLOVANJA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21.646.833,00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/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28230236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Prihodi od prodaje nefinancijske imovine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9,23%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25699510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UKUPNI PRIHODI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100%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01811507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Višak prihoda iz prethodnih godina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7.900.000,00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8857782"/>
                  </a:ext>
                </a:extLst>
              </a:tr>
              <a:tr h="381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UKUPNO PRIHODI I PRIMICI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31.746.833,00 </a:t>
                      </a: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18202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55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2446</TotalTime>
  <Words>1071</Words>
  <Application>Microsoft Office PowerPoint</Application>
  <PresentationFormat>Prilagođeno</PresentationFormat>
  <Paragraphs>304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Kružnica</vt:lpstr>
      <vt:lpstr>Proračun grada Skradina za GRAĐANE ZA 2022. godinu </vt:lpstr>
      <vt:lpstr>Sadržaj:</vt:lpstr>
      <vt:lpstr>   Što JE PRORAČUN?    </vt:lpstr>
      <vt:lpstr>Sadržaj proračuna</vt:lpstr>
      <vt:lpstr>PowerPointova prezentacija</vt:lpstr>
      <vt:lpstr>Kako se donosi proračun?</vt:lpstr>
      <vt:lpstr>Promjene u proračunu</vt:lpstr>
      <vt:lpstr>PRORAČUN GRADA SKRADINA ZA 2022. GODINU S PROJEKCIJOM PRORAČUNA ZA 2023. I 2024. GODINU </vt:lpstr>
      <vt:lpstr>Plan prihoda za 2022. godinu </vt:lpstr>
      <vt:lpstr>PowerPointova prezentacija</vt:lpstr>
      <vt:lpstr>plan rashoda za 2022. godinu</vt:lpstr>
      <vt:lpstr>PROJEKCIJE PRIHODA ZA 2022.-2024. GODINU </vt:lpstr>
      <vt:lpstr>Projekcije rashoda za 2022.-2024. godinu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GRADA SKRADINA ZA 2019. GODINU</dc:title>
  <dc:creator>Tajnica Grad Skradin</dc:creator>
  <cp:lastModifiedBy>korisnik</cp:lastModifiedBy>
  <cp:revision>89</cp:revision>
  <cp:lastPrinted>2020-01-30T11:34:57Z</cp:lastPrinted>
  <dcterms:created xsi:type="dcterms:W3CDTF">2019-12-24T10:07:52Z</dcterms:created>
  <dcterms:modified xsi:type="dcterms:W3CDTF">2022-01-27T07:57:38Z</dcterms:modified>
</cp:coreProperties>
</file>