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jnica Grad Skradin" initials="TG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16" autoAdjust="0"/>
  </p:normalViewPr>
  <p:slideViewPr>
    <p:cSldViewPr snapToGrid="0">
      <p:cViewPr varScale="1">
        <p:scale>
          <a:sx n="81" d="100"/>
          <a:sy n="81" d="100"/>
        </p:scale>
        <p:origin x="754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dirty="0">
                <a:solidFill>
                  <a:schemeClr val="bg2"/>
                </a:solidFill>
              </a:rPr>
              <a:t>Plan</a:t>
            </a:r>
            <a:r>
              <a:rPr lang="hr-HR" sz="1800" baseline="0" dirty="0">
                <a:solidFill>
                  <a:schemeClr val="bg2"/>
                </a:solidFill>
              </a:rPr>
              <a:t> prihoda za 2023. godinu </a:t>
            </a:r>
            <a:endParaRPr lang="hr-HR" sz="1800" dirty="0">
              <a:solidFill>
                <a:schemeClr val="bg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79A-41D1-80A5-176D68EA207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79A-41D1-80A5-176D68EA207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79A-41D1-80A5-176D68EA207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79A-41D1-80A5-176D68EA207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79A-41D1-80A5-176D68EA207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A79A-41D1-80A5-176D68EA207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A79A-41D1-80A5-176D68EA20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List1!$D$70:$D$76</c:f>
              <c:strCache>
                <c:ptCount val="7"/>
                <c:pt idx="0">
                  <c:v>Prihodi od poreza</c:v>
                </c:pt>
                <c:pt idx="1">
                  <c:v>Pomoći iz inozemstva i od subjekata unutar općeg proračuna</c:v>
                </c:pt>
                <c:pt idx="2">
                  <c:v>Prihodi od imovine</c:v>
                </c:pt>
                <c:pt idx="3">
                  <c:v>Prihodi od upravnih i administrativnih pristojbi</c:v>
                </c:pt>
                <c:pt idx="5">
                  <c:v>Kazne, upravne mjere i ostali prihodi</c:v>
                </c:pt>
                <c:pt idx="6">
                  <c:v>Prihodi od prodaje nefinancijske imovine</c:v>
                </c:pt>
              </c:strCache>
            </c:strRef>
          </c:cat>
          <c:val>
            <c:numRef>
              <c:f>List1!$E$70:$E$76</c:f>
              <c:numCache>
                <c:formatCode>0.00%</c:formatCode>
                <c:ptCount val="7"/>
                <c:pt idx="0">
                  <c:v>0.23780000000000001</c:v>
                </c:pt>
                <c:pt idx="1">
                  <c:v>0.4622</c:v>
                </c:pt>
                <c:pt idx="2">
                  <c:v>5.9799999999999999E-2</c:v>
                </c:pt>
                <c:pt idx="3">
                  <c:v>0.1646</c:v>
                </c:pt>
                <c:pt idx="5">
                  <c:v>9.4000000000000004E-3</c:v>
                </c:pt>
                <c:pt idx="6">
                  <c:v>6.6100000000000006E-2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79A-41D1-80A5-176D68EA2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756480"/>
        <c:axId val="122766464"/>
      </c:barChart>
      <c:catAx>
        <c:axId val="12275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766464"/>
        <c:crosses val="autoZero"/>
        <c:auto val="1"/>
        <c:lblAlgn val="ctr"/>
        <c:lblOffset val="100"/>
        <c:noMultiLvlLbl val="0"/>
      </c:catAx>
      <c:valAx>
        <c:axId val="12276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75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kradi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itlose-mediterrane-schoenheit.de/norddalmatien/skradin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d.skradin@si.t-com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07AD8-6B03-44FA-AB0A-71410664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34154"/>
            <a:ext cx="9905998" cy="147857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hr-HR" sz="4000" b="1" dirty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Proračun grada Skradina za GRAĐANE ZA 2023. godinu </a:t>
            </a:r>
          </a:p>
        </p:txBody>
      </p:sp>
    </p:spTree>
    <p:extLst>
      <p:ext uri="{BB962C8B-B14F-4D97-AF65-F5344CB8AC3E}">
        <p14:creationId xmlns:p14="http://schemas.microsoft.com/office/powerpoint/2010/main" val="362498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3">
            <a:extLst>
              <a:ext uri="{FF2B5EF4-FFF2-40B4-BE49-F238E27FC236}">
                <a16:creationId xmlns:a16="http://schemas.microsoft.com/office/drawing/2014/main" id="{827CBE1E-FFEA-4BB8-A15D-A09AAC53B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591279"/>
              </p:ext>
            </p:extLst>
          </p:nvPr>
        </p:nvGraphicFramePr>
        <p:xfrm>
          <a:off x="1141413" y="467591"/>
          <a:ext cx="9906000" cy="532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276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C6108C-F411-496B-A09D-60F6B2B5C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266" y="121759"/>
            <a:ext cx="9905998" cy="85863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rashoda za 2023. godinu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3DECD1F-CC65-4866-A9AC-BF6B66FAF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304308"/>
              </p:ext>
            </p:extLst>
          </p:nvPr>
        </p:nvGraphicFramePr>
        <p:xfrm>
          <a:off x="773348" y="710225"/>
          <a:ext cx="10915468" cy="583496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904568">
                  <a:extLst>
                    <a:ext uri="{9D8B030D-6E8A-4147-A177-3AD203B41FA5}">
                      <a16:colId xmlns:a16="http://schemas.microsoft.com/office/drawing/2014/main" val="2351041185"/>
                    </a:ext>
                  </a:extLst>
                </a:gridCol>
                <a:gridCol w="4005450">
                  <a:extLst>
                    <a:ext uri="{9D8B030D-6E8A-4147-A177-3AD203B41FA5}">
                      <a16:colId xmlns:a16="http://schemas.microsoft.com/office/drawing/2014/main" val="39221793"/>
                    </a:ext>
                  </a:extLst>
                </a:gridCol>
                <a:gridCol w="4005450">
                  <a:extLst>
                    <a:ext uri="{9D8B030D-6E8A-4147-A177-3AD203B41FA5}">
                      <a16:colId xmlns:a16="http://schemas.microsoft.com/office/drawing/2014/main" val="2904555903"/>
                    </a:ext>
                  </a:extLst>
                </a:gridCol>
              </a:tblGrid>
              <a:tr h="356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2023. U EURIMA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STRUKTURA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561464013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zaposlene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291.543,00  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5,32 %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1218345048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Materijalni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1.113.843,42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20,33 %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1749104987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Financijski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2.854,72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4291015820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Subvencije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60,00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0,001%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851274825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Pomoći dane u inozemstvu i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2.655,00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651644425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Naknade građanima i kućanstvu od osiguranja i druge naknade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343.775,00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6,27%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061579723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Ostali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264.500,36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4,83%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594440072"/>
                  </a:ext>
                </a:extLst>
              </a:tr>
              <a:tr h="292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POSLOVANJA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2.019.231,50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63996949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</a:t>
                      </a:r>
                      <a:r>
                        <a:rPr lang="hr-HR" sz="1200" dirty="0" err="1">
                          <a:effectLst/>
                        </a:rPr>
                        <a:t>neproizvedene</a:t>
                      </a:r>
                      <a:r>
                        <a:rPr lang="hr-HR" sz="1200" dirty="0">
                          <a:effectLst/>
                        </a:rPr>
                        <a:t>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119.986,90</a:t>
                      </a: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2,19%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06881281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proizvedene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3.339.472,39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60,95%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548448056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dodatna ulaganja na nefinancijskoj imovini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0,00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989281742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3.459.459,29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620659720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5.478.690,79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100%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4256845054"/>
                  </a:ext>
                </a:extLst>
              </a:tr>
              <a:tr h="29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Izdaci za financijsku imovinu i 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0,00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679103114"/>
                  </a:ext>
                </a:extLst>
              </a:tr>
              <a:tr h="10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I IZDACI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5.478.690,79</a:t>
                      </a: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100%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09270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30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A830B0-E47F-46D2-AE5D-F3481B4F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71" y="160470"/>
            <a:ext cx="9905998" cy="1068388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PROJEKCIJE PRIHODA </a:t>
            </a:r>
            <a:r>
              <a:rPr lang="hr-HR" sz="28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2023.-2025. </a:t>
            </a:r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A8AA877F-32E9-4F8C-824A-39D82A9A3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247542"/>
              </p:ext>
            </p:extLst>
          </p:nvPr>
        </p:nvGraphicFramePr>
        <p:xfrm>
          <a:off x="0" y="1019131"/>
          <a:ext cx="12242646" cy="567839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266896">
                  <a:extLst>
                    <a:ext uri="{9D8B030D-6E8A-4147-A177-3AD203B41FA5}">
                      <a16:colId xmlns:a16="http://schemas.microsoft.com/office/drawing/2014/main" val="2200177644"/>
                    </a:ext>
                  </a:extLst>
                </a:gridCol>
                <a:gridCol w="2657802">
                  <a:extLst>
                    <a:ext uri="{9D8B030D-6E8A-4147-A177-3AD203B41FA5}">
                      <a16:colId xmlns:a16="http://schemas.microsoft.com/office/drawing/2014/main" val="1742520247"/>
                    </a:ext>
                  </a:extLst>
                </a:gridCol>
                <a:gridCol w="2658974">
                  <a:extLst>
                    <a:ext uri="{9D8B030D-6E8A-4147-A177-3AD203B41FA5}">
                      <a16:colId xmlns:a16="http://schemas.microsoft.com/office/drawing/2014/main" val="2261343240"/>
                    </a:ext>
                  </a:extLst>
                </a:gridCol>
                <a:gridCol w="2658974">
                  <a:extLst>
                    <a:ext uri="{9D8B030D-6E8A-4147-A177-3AD203B41FA5}">
                      <a16:colId xmlns:a16="http://schemas.microsoft.com/office/drawing/2014/main" val="2235774807"/>
                    </a:ext>
                  </a:extLst>
                </a:gridCol>
              </a:tblGrid>
              <a:tr h="448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PRORAČUN 2023. u eurima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2024. u eurima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2025. u eurima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904138530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poreza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859.378,00</a:t>
                      </a:r>
                      <a:r>
                        <a:rPr lang="hr-HR" sz="1200" kern="1200" dirty="0">
                          <a:effectLst/>
                        </a:rPr>
                        <a:t> </a:t>
                      </a: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763.145,86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858.145,86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3832086921"/>
                  </a:ext>
                </a:extLst>
              </a:tr>
              <a:tr h="637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Pomoći iz inozemstva i od subjekata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1.670.125,00 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2.470.635,07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2.389.912,99</a:t>
                      </a: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2576617481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215.965,00 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240.427,35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240.427,35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724250648"/>
                  </a:ext>
                </a:extLst>
              </a:tr>
              <a:tr h="637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upravnih i administrativnih pristojbi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594.779,12 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283.370,90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283.370,90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217209558"/>
                  </a:ext>
                </a:extLst>
              </a:tr>
              <a:tr h="637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prodaje proizvoda, robe i usluga, donacija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51.139,82</a:t>
                      </a: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51.139,82</a:t>
                      </a: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2378200729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Kazne, upravne mjere i ostali prihodi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33.980,00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33.180,70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33.180,70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17936479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POSLOVANJA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3.374.227,12  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3.841.899,70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3.856.177,62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240447738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 prodaje nefinancijske imovine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238.900,00  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137.534,00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137.534,00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6150617"/>
                  </a:ext>
                </a:extLst>
              </a:tr>
              <a:tr h="446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PRIHODI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3.613.127,12 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3.979.433,70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3.993.711,62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453603344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VLASTITI IZVORI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       1.865.563,67</a:t>
                      </a:r>
                      <a:r>
                        <a:rPr lang="hr-HR" sz="1200" kern="1200" dirty="0">
                          <a:effectLst/>
                        </a:rPr>
                        <a:t> </a:t>
                      </a:r>
                      <a:r>
                        <a:rPr lang="hr-HR" sz="1200" dirty="0">
                          <a:effectLst/>
                        </a:rPr>
                        <a:t>                                               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600.741,92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600.741,92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1746135738"/>
                  </a:ext>
                </a:extLst>
              </a:tr>
              <a:tr h="421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 PLAN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5.478.690, 79 </a:t>
                      </a:r>
                      <a:endParaRPr lang="hr-HR" sz="1200" kern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4.580.175,62</a:t>
                      </a: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4.594.453,54</a:t>
                      </a: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:a16="http://schemas.microsoft.com/office/drawing/2014/main" val="429112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6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8DC75C-AE15-482C-9009-FC0D9C97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61" y="0"/>
            <a:ext cx="9905998" cy="14785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Projekcije rashoda za 2023.-2025. godinu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1F8C8767-18B5-4D40-B6C7-1A2527502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244873"/>
              </p:ext>
            </p:extLst>
          </p:nvPr>
        </p:nvGraphicFramePr>
        <p:xfrm>
          <a:off x="942096" y="1102936"/>
          <a:ext cx="10307808" cy="573275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764190">
                  <a:extLst>
                    <a:ext uri="{9D8B030D-6E8A-4147-A177-3AD203B41FA5}">
                      <a16:colId xmlns:a16="http://schemas.microsoft.com/office/drawing/2014/main" val="708695680"/>
                    </a:ext>
                  </a:extLst>
                </a:gridCol>
                <a:gridCol w="2741787">
                  <a:extLst>
                    <a:ext uri="{9D8B030D-6E8A-4147-A177-3AD203B41FA5}">
                      <a16:colId xmlns:a16="http://schemas.microsoft.com/office/drawing/2014/main" val="3793163516"/>
                    </a:ext>
                  </a:extLst>
                </a:gridCol>
                <a:gridCol w="2648304">
                  <a:extLst>
                    <a:ext uri="{9D8B030D-6E8A-4147-A177-3AD203B41FA5}">
                      <a16:colId xmlns:a16="http://schemas.microsoft.com/office/drawing/2014/main" val="2391892743"/>
                    </a:ext>
                  </a:extLst>
                </a:gridCol>
                <a:gridCol w="2153527">
                  <a:extLst>
                    <a:ext uri="{9D8B030D-6E8A-4147-A177-3AD203B41FA5}">
                      <a16:colId xmlns:a16="http://schemas.microsoft.com/office/drawing/2014/main" val="538719981"/>
                    </a:ext>
                  </a:extLst>
                </a:gridCol>
              </a:tblGrid>
              <a:tr h="324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PRORAČUN 2023. u eurima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2024. u eurima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2025. u eurima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585628096"/>
                  </a:ext>
                </a:extLst>
              </a:tr>
              <a:tr h="439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zaposlene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291.543,00  </a:t>
                      </a:r>
                      <a:endParaRPr lang="hr-HR" sz="1200" kern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281.239,62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281.239,62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1593607878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Materijalni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1.113.843,42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1.320.897,56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1.320.897,56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9719252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Financijski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2.854,72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6.901,58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6.901,58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570471929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Subvencije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60,00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66,36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66,36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4002175906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Pomoći dane u inozemstvu i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2.655,00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2.654,46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2.654,46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507608646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Naknade građanima i kućanstvu od osiguranja i druge naknade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343.775,00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234.919,37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234.919,37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999963206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Ostali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264.500,36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179.175,78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179.175,78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575014446"/>
                  </a:ext>
                </a:extLst>
              </a:tr>
              <a:tr h="302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POSLOVANJA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2.019.231,50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2.025.854,73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2.025.854,73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460267563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</a:t>
                      </a:r>
                      <a:r>
                        <a:rPr lang="hr-HR" sz="1200" dirty="0" err="1">
                          <a:effectLst/>
                        </a:rPr>
                        <a:t>neproizvedene</a:t>
                      </a:r>
                      <a:r>
                        <a:rPr lang="hr-HR" sz="1200" dirty="0">
                          <a:effectLst/>
                        </a:rPr>
                        <a:t>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119.986,90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246.209,43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263.728,84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1808622339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proizvedene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3.339.472,39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2.308.111,46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2.304.869,97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683832204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dodatna ulaganja na nefinancijskoj imovini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0,00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730082815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3.459.459,29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2.554.320,89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2.568.598,81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3591212460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5.478.690,79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4.580.175,62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4.594.453,54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1674071969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Izdaci za financijsku imovinu i 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0,00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409853976"/>
                  </a:ext>
                </a:extLst>
              </a:tr>
              <a:tr h="29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 PLAN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5.478.690,79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4.580.175,62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4.594.453,54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:a16="http://schemas.microsoft.com/office/drawing/2014/main" val="288710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029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3000" t="-9000" r="-4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E3BFDF-9596-486A-8743-5A6B451C5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919" y="-93518"/>
            <a:ext cx="4844609" cy="4537436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>
                <a:solidFill>
                  <a:schemeClr val="bg1"/>
                </a:solidFill>
              </a:rPr>
              <a:t>KONTAKT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Grad Skradin </a:t>
            </a:r>
          </a:p>
          <a:p>
            <a:r>
              <a:rPr lang="hr-HR" dirty="0">
                <a:solidFill>
                  <a:schemeClr val="bg1"/>
                </a:solidFill>
              </a:rPr>
              <a:t>Trg Male Gospe 3, 22222 Skradin</a:t>
            </a:r>
          </a:p>
          <a:p>
            <a:r>
              <a:rPr lang="hr-HR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grad.skradin@si.t-com.hr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+385 (0)22 771 076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849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91E816-24A4-4097-AB46-FBB6E8AA9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303" y="0"/>
            <a:ext cx="9905998" cy="1478570"/>
          </a:xfrm>
        </p:spPr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4FDA25-2BE9-4489-9ACB-660B39E3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03" y="1478570"/>
            <a:ext cx="9905999" cy="5007071"/>
          </a:xfrm>
        </p:spPr>
        <p:txBody>
          <a:bodyPr>
            <a:normAutofit fontScale="25000" lnSpcReduction="20000"/>
          </a:bodyPr>
          <a:lstStyle/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u Proračunu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i rashodi Grada Skradina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Grada Skradina za 2023. godinu s projekcijom proračuna za 2024. i 2025.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prihoda za 2023.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rashoda za 2023. godinu 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Projekcije prihoda za 2023.-2025.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Projekcije rashoda za 2023.-2025. godinu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85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D72A1B-8233-4D5F-8A0F-7EE9830F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22169"/>
            <a:ext cx="9905998" cy="1478570"/>
          </a:xfrm>
        </p:spPr>
        <p:txBody>
          <a:bodyPr>
            <a:normAutofit fontScale="90000"/>
          </a:bodyPr>
          <a:lstStyle/>
          <a:p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  <a:br>
              <a:rPr lang="hr-HR" dirty="0">
                <a:solidFill>
                  <a:schemeClr val="bg2"/>
                </a:solidFill>
              </a:rPr>
            </a:br>
            <a:br>
              <a:rPr lang="hr-HR" dirty="0">
                <a:solidFill>
                  <a:schemeClr val="bg2"/>
                </a:solidFill>
              </a:rPr>
            </a:b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A167BB-8FBE-4EDF-B7B7-B36FC3A39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financijski dokument kojim se procjenjuju prihodi i primici te utvrđuju rashodi i izdaci za proračunsku godinu. Proračun se odnosi na fiskalnu godinu koja predstavlja razdoblje od 12 mjeseci, od 1. siječnja do 31. prosinca tekuće godine. 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općeg i posebnog dijela, a na razini jedinica lokalne i područne (regionalne) samouprave i od plana razvojnih programa.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115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C696FA-B00C-4F3A-8EAF-50466CD1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030264-2894-43C1-B1EB-4BE3432C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DIO:</a:t>
            </a:r>
          </a:p>
          <a:p>
            <a:pPr>
              <a:buFontTx/>
              <a:buChar char="-"/>
            </a:pPr>
            <a:r>
              <a:rPr lang="hr-HR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 prihoda i rashoda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-sastoji se od plana prihoda i rashoda Grada Skradina za proračunsku godinu</a:t>
            </a:r>
          </a:p>
          <a:p>
            <a:pPr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računu prihoda i rashoda prikazani su: prihodi poslovanja, prihodi od prodaje nefinancijske imovine, rashodi poslovanja, rashodi za nabavu nefinancijske imovine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306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B3F6FA-E587-483B-B67D-C0BE962A4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56063"/>
            <a:ext cx="9905999" cy="4035137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 financiranja-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sadrži sve primitke od financijske imovine i zaduživanja te sve izdatke za financijsku imovinu i otplatu zajmova za proračunsku godinu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POSEBNI DIO: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plana rashoda i izdataka proračunskih korisnika iskazanih po vrstama, raspoređenih u programe koji se sastoje od aktivnosti i projekta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RAZVOJNIH PROGRAMA: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sadrži planirane rashode za investicije, kapitalne pomoći i donacije za sljedeće tri godine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581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2861EF-EE57-4317-9585-E38CC106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2F1D81-F4A1-4A40-BDED-C6BE3199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Gradsko vijeće tj. predstavničko tijelo Grada Skradina na javnoj sjednici raspravlja o prijedlogu Proračuna te donosi Proračun za sljedeću proračunsku godinu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942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83E95F-E2B0-4219-89BC-1F488ECB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Promjene u proračunu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E75529-6B54-4AB0-9353-ADE1AD55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mora biti uravnotežen što znači da ukupni prihodi i primici pokrivaju ukupne rashode i izdatke. Ako se tijekom proračunske godine povećaju rashodi i izdaci, odnosno umanje prihodi i primici, proračun se mora uravnotežiti Izmjenama i dopunama Proračuna, odnosno ”rebalansom”.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predlaže gradonačelnik a donosi ga Gradsko vijeće 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054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8669DD-E32C-4107-BB63-09173542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12491"/>
            <a:ext cx="9905998" cy="147857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PRORAČUN GRADA SKRADINA ZA 2023. GODINU S PROJEKCIJOM PRORAČUNA ZA 2024. I 2025. GODINU 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BF56B11D-891B-42D6-AFAD-873EA16F7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469442"/>
              </p:ext>
            </p:extLst>
          </p:nvPr>
        </p:nvGraphicFramePr>
        <p:xfrm>
          <a:off x="1141413" y="1591061"/>
          <a:ext cx="9646043" cy="563194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394223">
                  <a:extLst>
                    <a:ext uri="{9D8B030D-6E8A-4147-A177-3AD203B41FA5}">
                      <a16:colId xmlns:a16="http://schemas.microsoft.com/office/drawing/2014/main" val="3559332510"/>
                    </a:ext>
                  </a:extLst>
                </a:gridCol>
                <a:gridCol w="2450385">
                  <a:extLst>
                    <a:ext uri="{9D8B030D-6E8A-4147-A177-3AD203B41FA5}">
                      <a16:colId xmlns:a16="http://schemas.microsoft.com/office/drawing/2014/main" val="1236568562"/>
                    </a:ext>
                  </a:extLst>
                </a:gridCol>
                <a:gridCol w="2406155">
                  <a:extLst>
                    <a:ext uri="{9D8B030D-6E8A-4147-A177-3AD203B41FA5}">
                      <a16:colId xmlns:a16="http://schemas.microsoft.com/office/drawing/2014/main" val="3868391141"/>
                    </a:ext>
                  </a:extLst>
                </a:gridCol>
                <a:gridCol w="2395280">
                  <a:extLst>
                    <a:ext uri="{9D8B030D-6E8A-4147-A177-3AD203B41FA5}">
                      <a16:colId xmlns:a16="http://schemas.microsoft.com/office/drawing/2014/main" val="1826582944"/>
                    </a:ext>
                  </a:extLst>
                </a:gridCol>
              </a:tblGrid>
              <a:tr h="408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PRORAČUN ZA 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PROJEKCIJA ZA 2024.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PROJEKCIJA ZA 2025.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919903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3.374.227,12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3.841.899, 70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3.856.177,62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4840861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prodaje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 238.900,00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 137.534,00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 137.534,00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2587995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Višak prihoda poslovanja iz prethodne godine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1.865.563,67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 600.741,92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600.741,92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1422204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PRIHODI + VIŠAK IZ PRETHODNE GODINE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5.478.690, 79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4.580.175,62  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4.594.453,54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2670201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2.019.231,50 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2.025.854,73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2.025.854,73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941632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3.459.459.29,00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                                                     </a:t>
                      </a:r>
                      <a:endParaRPr lang="hr-H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2.554.320,89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hr-HR" sz="1200" dirty="0">
                          <a:effectLst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2.568.598,81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416460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Izdaci za financijsku imovinu i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     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     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     0,00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5979963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RASHODI I IZDACI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5.478.690,79 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4.580,175,62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4.594.453,54 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107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26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8669DD-E32C-4107-BB63-09173542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890" y="137751"/>
            <a:ext cx="9905998" cy="14785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prihoda za 2023. godinu 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E022E4BB-BA0F-4E06-AF33-B3C791B8E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700928"/>
              </p:ext>
            </p:extLst>
          </p:nvPr>
        </p:nvGraphicFramePr>
        <p:xfrm>
          <a:off x="971729" y="1498862"/>
          <a:ext cx="9905996" cy="502077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301270">
                  <a:extLst>
                    <a:ext uri="{9D8B030D-6E8A-4147-A177-3AD203B41FA5}">
                      <a16:colId xmlns:a16="http://schemas.microsoft.com/office/drawing/2014/main" val="390498836"/>
                    </a:ext>
                  </a:extLst>
                </a:gridCol>
                <a:gridCol w="3302363">
                  <a:extLst>
                    <a:ext uri="{9D8B030D-6E8A-4147-A177-3AD203B41FA5}">
                      <a16:colId xmlns:a16="http://schemas.microsoft.com/office/drawing/2014/main" val="1355028703"/>
                    </a:ext>
                  </a:extLst>
                </a:gridCol>
                <a:gridCol w="3302363">
                  <a:extLst>
                    <a:ext uri="{9D8B030D-6E8A-4147-A177-3AD203B41FA5}">
                      <a16:colId xmlns:a16="http://schemas.microsoft.com/office/drawing/2014/main" val="3610285232"/>
                    </a:ext>
                  </a:extLst>
                </a:gridCol>
              </a:tblGrid>
              <a:tr h="381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OPIS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 2023.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STRUKTURA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6816848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poreza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859.378,00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23,78 %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5651807"/>
                  </a:ext>
                </a:extLst>
              </a:tr>
              <a:tr h="781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Pomoći iz inozemstva i od subjekata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1.670.125,00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hr-HR" sz="1200" dirty="0">
                          <a:effectLst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46,22 %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4137282"/>
                  </a:ext>
                </a:extLst>
              </a:tr>
              <a:tr h="368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215.965,00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hr-HR" sz="1200" dirty="0">
                          <a:effectLst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5,98 %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5622875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upravnih i administrativnih pristojbi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594.779,12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hr-HR" sz="1200" dirty="0">
                          <a:effectLst/>
                        </a:rPr>
                        <a:t>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16,46 %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5914127"/>
                  </a:ext>
                </a:extLst>
              </a:tr>
              <a:tr h="435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prodaje proizvoda, robe i usluga, donacija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0,00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hr-HR" sz="1200" dirty="0">
                          <a:effectLst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/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09677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Kazne, upravne mjere i ostali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33.980,00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hr-HR" sz="1200" dirty="0">
                          <a:effectLst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0,94 %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91920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 PRIHODI OD POSLOVANJA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3.374.227,12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/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230236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Prihodi od prodaje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238.900,00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6,61%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69951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3.613.127,12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100%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1811507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Višak prihoda iz prethodnih godina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                                             1.865.563,67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857782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 PRIHODI I PRIMICI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 5.478.690, 79 </a:t>
                      </a:r>
                      <a:r>
                        <a:rPr lang="hr-H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202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55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2871</TotalTime>
  <Words>1076</Words>
  <Application>Microsoft Office PowerPoint</Application>
  <PresentationFormat>Široki zaslon</PresentationFormat>
  <Paragraphs>309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Handwriting</vt:lpstr>
      <vt:lpstr>Times New Roman</vt:lpstr>
      <vt:lpstr>Trebuchet MS</vt:lpstr>
      <vt:lpstr>Tw Cen MT</vt:lpstr>
      <vt:lpstr>Kružnica</vt:lpstr>
      <vt:lpstr>Proračun grada Skradina za GRAĐANE ZA 2023. godinu </vt:lpstr>
      <vt:lpstr>Sadržaj:</vt:lpstr>
      <vt:lpstr>   Što JE PRORAČUN?    </vt:lpstr>
      <vt:lpstr>Sadržaj proračuna</vt:lpstr>
      <vt:lpstr>PowerPoint prezentacija</vt:lpstr>
      <vt:lpstr>Kako se donosi proračun?</vt:lpstr>
      <vt:lpstr>Promjene u proračunu</vt:lpstr>
      <vt:lpstr>PRORAČUN GRADA SKRADINA ZA 2023. GODINU S PROJEKCIJOM PRORAČUNA ZA 2024. I 2025. GODINU </vt:lpstr>
      <vt:lpstr>Plan prihoda za 2023. godinu </vt:lpstr>
      <vt:lpstr>PowerPoint prezentacija</vt:lpstr>
      <vt:lpstr>plan rashoda za 2023. godinu</vt:lpstr>
      <vt:lpstr>PROJEKCIJE PRIHODA ZA 2023.-2025. GODINU </vt:lpstr>
      <vt:lpstr>Projekcije rashoda za 2023.-2025. godinu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GRADA SKRADINA ZA 2019. GODINU</dc:title>
  <dc:creator>Tajnica Grad Skradin</dc:creator>
  <cp:lastModifiedBy>korisnik</cp:lastModifiedBy>
  <cp:revision>127</cp:revision>
  <cp:lastPrinted>2020-01-30T11:34:57Z</cp:lastPrinted>
  <dcterms:created xsi:type="dcterms:W3CDTF">2019-12-24T10:07:52Z</dcterms:created>
  <dcterms:modified xsi:type="dcterms:W3CDTF">2023-02-02T15:13:03Z</dcterms:modified>
</cp:coreProperties>
</file>