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0" r:id="rId7"/>
    <p:sldId id="264" r:id="rId8"/>
    <p:sldId id="265" r:id="rId9"/>
    <p:sldId id="266" r:id="rId10"/>
    <p:sldId id="268" r:id="rId11"/>
    <p:sldId id="269" r:id="rId12"/>
    <p:sldId id="271" r:id="rId13"/>
    <p:sldId id="272" r:id="rId14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jnica Grad Skradin" initials="TG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316" autoAdjust="0"/>
  </p:normalViewPr>
  <p:slideViewPr>
    <p:cSldViewPr snapToGrid="0">
      <p:cViewPr varScale="1">
        <p:scale>
          <a:sx n="107" d="100"/>
          <a:sy n="107" d="100"/>
        </p:scale>
        <p:origin x="750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kradin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eitlose-mediterrane-schoenheit.de/norddalmatien/skradin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rad.skradin@si.t-com.h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C07AD8-6B03-44FA-AB0A-714106648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034154"/>
            <a:ext cx="9905998" cy="147857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hr-HR" sz="4000" b="1" dirty="0">
                <a:solidFill>
                  <a:schemeClr val="tx2">
                    <a:lumMod val="75000"/>
                  </a:schemeClr>
                </a:solidFill>
                <a:latin typeface="Lucida Handwriting" panose="03010101010101010101" pitchFamily="66" charset="0"/>
              </a:rPr>
              <a:t>Proračun grada Skradina za GRAĐANE ZA 2026. godinu </a:t>
            </a:r>
          </a:p>
        </p:txBody>
      </p:sp>
    </p:spTree>
    <p:extLst>
      <p:ext uri="{BB962C8B-B14F-4D97-AF65-F5344CB8AC3E}">
        <p14:creationId xmlns:p14="http://schemas.microsoft.com/office/powerpoint/2010/main" val="3624982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C6108C-F411-496B-A09D-60F6B2B5C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266" y="121759"/>
            <a:ext cx="9905998" cy="858630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rashoda za 2026. godinu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03DECD1F-CC65-4866-A9AC-BF6B66FAF8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414906"/>
              </p:ext>
            </p:extLst>
          </p:nvPr>
        </p:nvGraphicFramePr>
        <p:xfrm>
          <a:off x="903541" y="731007"/>
          <a:ext cx="8563189" cy="6067347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662423">
                  <a:extLst>
                    <a:ext uri="{9D8B030D-6E8A-4147-A177-3AD203B41FA5}">
                      <a16:colId xmlns:a16="http://schemas.microsoft.com/office/drawing/2014/main" val="2351041185"/>
                    </a:ext>
                  </a:extLst>
                </a:gridCol>
                <a:gridCol w="4900766">
                  <a:extLst>
                    <a:ext uri="{9D8B030D-6E8A-4147-A177-3AD203B41FA5}">
                      <a16:colId xmlns:a16="http://schemas.microsoft.com/office/drawing/2014/main" val="39221793"/>
                    </a:ext>
                  </a:extLst>
                </a:gridCol>
              </a:tblGrid>
              <a:tr h="3686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OPIS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PLAN 2026.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2561464013"/>
                  </a:ext>
                </a:extLst>
              </a:tr>
              <a:tr h="3935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zaposlene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887.937,00 €  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1218345048"/>
                  </a:ext>
                </a:extLst>
              </a:tr>
              <a:tr h="387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Materijalni rashodi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1.776.488,00 € 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1749104987"/>
                  </a:ext>
                </a:extLst>
              </a:tr>
              <a:tr h="387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Financijski rashodi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3.032,00 €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4291015820"/>
                  </a:ext>
                </a:extLst>
              </a:tr>
              <a:tr h="387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Subvencije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100,00 €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2851274825"/>
                  </a:ext>
                </a:extLst>
              </a:tr>
              <a:tr h="3935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Pomoći dane u inozemstvu i unutar općeg proračuna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2.900,00 €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3651644425"/>
                  </a:ext>
                </a:extLst>
              </a:tr>
              <a:tr h="456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Naknade građanima i kućanstvu od osiguranja i druge naknade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245.000,00 €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2061579723"/>
                  </a:ext>
                </a:extLst>
              </a:tr>
              <a:tr h="387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donacije, kazne, naknade šteta i kapitalne pomoći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415.842,00 €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2594440072"/>
                  </a:ext>
                </a:extLst>
              </a:tr>
              <a:tr h="3020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RASHODI POSLOVANJA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3.331.299,00 € 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63996949"/>
                  </a:ext>
                </a:extLst>
              </a:tr>
              <a:tr h="456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nabavu </a:t>
                      </a:r>
                      <a:r>
                        <a:rPr lang="hr-HR" sz="1200" dirty="0" err="1">
                          <a:effectLst/>
                        </a:rPr>
                        <a:t>neproizvedene</a:t>
                      </a:r>
                      <a:r>
                        <a:rPr lang="hr-HR" sz="1200" dirty="0">
                          <a:effectLst/>
                        </a:rPr>
                        <a:t> dugotrajne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1.113.350,00 €</a:t>
                      </a: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206881281"/>
                  </a:ext>
                </a:extLst>
              </a:tr>
              <a:tr h="456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nabavu proizvedene dugotrajne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4.841.692,45€ 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548448056"/>
                  </a:ext>
                </a:extLst>
              </a:tr>
              <a:tr h="3935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dodatna ulaganja na nefinancijskoj imovini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0,00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2989281742"/>
                  </a:ext>
                </a:extLst>
              </a:tr>
              <a:tr h="456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RASHODI ZA NABAVU NEFINANCIJSKE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5.955.042,45 €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2620659720"/>
                  </a:ext>
                </a:extLst>
              </a:tr>
              <a:tr h="19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RASHODI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9.286.341,45 € 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4256845054"/>
                  </a:ext>
                </a:extLst>
              </a:tr>
              <a:tr h="455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Izdaci za financijsku imovinu i  otplate zajmova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0,00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679103114"/>
                  </a:ext>
                </a:extLst>
              </a:tr>
              <a:tr h="19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RASHODI I IZDACI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9.286.341,45 €</a:t>
                      </a: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3092700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304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A830B0-E47F-46D2-AE5D-F3481B4F3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371" y="160470"/>
            <a:ext cx="9905998" cy="1068388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PROJEKCIJE PRIHODA ZA 2026.-2028. GODINU 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A8AA877F-32E9-4F8C-824A-39D82A9A3B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429655"/>
              </p:ext>
            </p:extLst>
          </p:nvPr>
        </p:nvGraphicFramePr>
        <p:xfrm>
          <a:off x="0" y="1019131"/>
          <a:ext cx="12242646" cy="582168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266896">
                  <a:extLst>
                    <a:ext uri="{9D8B030D-6E8A-4147-A177-3AD203B41FA5}">
                      <a16:colId xmlns:a16="http://schemas.microsoft.com/office/drawing/2014/main" val="2200177644"/>
                    </a:ext>
                  </a:extLst>
                </a:gridCol>
                <a:gridCol w="2657802">
                  <a:extLst>
                    <a:ext uri="{9D8B030D-6E8A-4147-A177-3AD203B41FA5}">
                      <a16:colId xmlns:a16="http://schemas.microsoft.com/office/drawing/2014/main" val="1742520247"/>
                    </a:ext>
                  </a:extLst>
                </a:gridCol>
                <a:gridCol w="2658974">
                  <a:extLst>
                    <a:ext uri="{9D8B030D-6E8A-4147-A177-3AD203B41FA5}">
                      <a16:colId xmlns:a16="http://schemas.microsoft.com/office/drawing/2014/main" val="2261343240"/>
                    </a:ext>
                  </a:extLst>
                </a:gridCol>
                <a:gridCol w="2658974">
                  <a:extLst>
                    <a:ext uri="{9D8B030D-6E8A-4147-A177-3AD203B41FA5}">
                      <a16:colId xmlns:a16="http://schemas.microsoft.com/office/drawing/2014/main" val="2235774807"/>
                    </a:ext>
                  </a:extLst>
                </a:gridCol>
              </a:tblGrid>
              <a:tr h="5498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OPIS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PRORAČUN 2026.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PLAN 2027.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PLAN 2028.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1904138530"/>
                  </a:ext>
                </a:extLst>
              </a:tr>
              <a:tr h="446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poreza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1.295.000,00 €</a:t>
                      </a:r>
                      <a:r>
                        <a:rPr lang="hr-HR" sz="1200" kern="1200" dirty="0">
                          <a:effectLst/>
                        </a:rPr>
                        <a:t> </a:t>
                      </a: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1.320.900,00 €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1.347.318,00 €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3832086921"/>
                  </a:ext>
                </a:extLst>
              </a:tr>
              <a:tr h="664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Pomoći iz inozemstva i od subjekata unutar općeg proračuna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5.191.156,00 €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5.294.980,00 €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5.400.881,00 €</a:t>
                      </a: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2576617481"/>
                  </a:ext>
                </a:extLst>
              </a:tr>
              <a:tr h="446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201.455,00 €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205.484,00 €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209.593,00 €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1724250648"/>
                  </a:ext>
                </a:extLst>
              </a:tr>
              <a:tr h="637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upravnih i administrativnih pristojbi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670.951,00 € 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684.371,00 €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698.057,00 €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217209558"/>
                  </a:ext>
                </a:extLst>
              </a:tr>
              <a:tr h="637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prodaje proizvoda, robe i usluga, donacija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0,00 €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2378200729"/>
                  </a:ext>
                </a:extLst>
              </a:tr>
              <a:tr h="446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Kazne, upravne mjere i ostali prihodi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40.100,00 €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40.902,00 €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41.720,00 €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117936479"/>
                  </a:ext>
                </a:extLst>
              </a:tr>
              <a:tr h="446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POSLOVANJA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7.398.662,00 €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7.546.637,00 €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7.697.569,00 €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1240447738"/>
                  </a:ext>
                </a:extLst>
              </a:tr>
              <a:tr h="446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 prodaje nefinancijske imovine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45.000,00 € 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45.900,00 €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46.818,00 €</a:t>
                      </a: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16150617"/>
                  </a:ext>
                </a:extLst>
              </a:tr>
              <a:tr h="446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PRIHODI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7.443.662,00 €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7.592.537,00 €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7.744.387,00 €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453603344"/>
                  </a:ext>
                </a:extLst>
              </a:tr>
              <a:tr h="230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VLASTITI IZVORI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1.842.679,45 €                                               </a:t>
                      </a:r>
                      <a:endParaRPr lang="hr-H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1.879.533,00 €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1.917.124,00 €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1746135738"/>
                  </a:ext>
                </a:extLst>
              </a:tr>
              <a:tr h="4215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UKUPNO PLAN PRORAČUNA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9.286.341,45 €</a:t>
                      </a:r>
                      <a:endParaRPr lang="hr-HR" sz="1200" kern="12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9.472.070,00 €</a:t>
                      </a:r>
                    </a:p>
                  </a:txBody>
                  <a:tcPr marL="55335" marR="55335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9.661.511,00 €</a:t>
                      </a:r>
                    </a:p>
                  </a:txBody>
                  <a:tcPr marL="55335" marR="55335" marT="0" marB="0"/>
                </a:tc>
                <a:extLst>
                  <a:ext uri="{0D108BD9-81ED-4DB2-BD59-A6C34878D82A}">
                    <a16:rowId xmlns:a16="http://schemas.microsoft.com/office/drawing/2014/main" val="4291124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265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8DC75C-AE15-482C-9009-FC0D9C976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261" y="0"/>
            <a:ext cx="9905998" cy="1478570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Projekcije rashoda za 2026.-2028. godinu 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1F8C8767-18B5-4D40-B6C7-1A25275027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59768"/>
              </p:ext>
            </p:extLst>
          </p:nvPr>
        </p:nvGraphicFramePr>
        <p:xfrm>
          <a:off x="942096" y="1165412"/>
          <a:ext cx="10307808" cy="5643307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764190">
                  <a:extLst>
                    <a:ext uri="{9D8B030D-6E8A-4147-A177-3AD203B41FA5}">
                      <a16:colId xmlns:a16="http://schemas.microsoft.com/office/drawing/2014/main" val="708695680"/>
                    </a:ext>
                  </a:extLst>
                </a:gridCol>
                <a:gridCol w="2741787">
                  <a:extLst>
                    <a:ext uri="{9D8B030D-6E8A-4147-A177-3AD203B41FA5}">
                      <a16:colId xmlns:a16="http://schemas.microsoft.com/office/drawing/2014/main" val="3793163516"/>
                    </a:ext>
                  </a:extLst>
                </a:gridCol>
                <a:gridCol w="2643972">
                  <a:extLst>
                    <a:ext uri="{9D8B030D-6E8A-4147-A177-3AD203B41FA5}">
                      <a16:colId xmlns:a16="http://schemas.microsoft.com/office/drawing/2014/main" val="2391892743"/>
                    </a:ext>
                  </a:extLst>
                </a:gridCol>
                <a:gridCol w="2157859">
                  <a:extLst>
                    <a:ext uri="{9D8B030D-6E8A-4147-A177-3AD203B41FA5}">
                      <a16:colId xmlns:a16="http://schemas.microsoft.com/office/drawing/2014/main" val="538719981"/>
                    </a:ext>
                  </a:extLst>
                </a:gridCol>
              </a:tblGrid>
              <a:tr h="262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OPIS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PRORAČUN 2026.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PLAN 2027.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PLAN 2028.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3585628096"/>
                  </a:ext>
                </a:extLst>
              </a:tr>
              <a:tr h="409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zaposlene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887.937,00 €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905.696,00 €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923.812,00 €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93607878"/>
                  </a:ext>
                </a:extLst>
              </a:tr>
              <a:tr h="325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Materijalni rashodi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1.776.488,00 €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1.812.018,00 €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1.848.255,00 €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719252"/>
                  </a:ext>
                </a:extLst>
              </a:tr>
              <a:tr h="21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Financijski rashodi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3.032,00 €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3.093,00 €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3.154,00 €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70471929"/>
                  </a:ext>
                </a:extLst>
              </a:tr>
              <a:tr h="3284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Subvencije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02175906"/>
                  </a:ext>
                </a:extLst>
              </a:tr>
              <a:tr h="5395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Pomoći dane u inozemstvu i unutar općeg proračuna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2.900,00 €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2.958,00 €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3.017,00 €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7608646"/>
                  </a:ext>
                </a:extLst>
              </a:tr>
              <a:tr h="452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Naknade građanima i kućanstvu od osiguranja i druge naknade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245.000,00 €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249.900,00 €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254.897,00 €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99963206"/>
                  </a:ext>
                </a:extLst>
              </a:tr>
              <a:tr h="21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Rashodi za donacije, kazne, naknade šteta i kapitalne pomoći</a:t>
                      </a: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415.842,00 €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424.159,00 €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2432.642,00 €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75014446"/>
                  </a:ext>
                </a:extLst>
              </a:tr>
              <a:tr h="302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POSLOVANJA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3.331.299,00 €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3.397.926,00 €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3.465.881,00 €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0267563"/>
                  </a:ext>
                </a:extLst>
              </a:tr>
              <a:tr h="452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nabavu </a:t>
                      </a:r>
                      <a:r>
                        <a:rPr lang="hr-HR" sz="1200" dirty="0" err="1">
                          <a:effectLst/>
                        </a:rPr>
                        <a:t>neproizvedene</a:t>
                      </a:r>
                      <a:r>
                        <a:rPr lang="hr-HR" sz="1200" dirty="0">
                          <a:effectLst/>
                        </a:rPr>
                        <a:t> dugotrajne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1.113.350,00 €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1.135.617,00 €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1.158.330,00 €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08622339"/>
                  </a:ext>
                </a:extLst>
              </a:tr>
              <a:tr h="3574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nabavu proizvedene dugotrajne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4.841.692,45 €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4.938.527,00 €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5.037.300,00 €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83832204"/>
                  </a:ext>
                </a:extLst>
              </a:tr>
              <a:tr h="452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dodatna ulaganja na nefinancijskoj imovini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0,00 € </a:t>
                      </a:r>
                      <a:endParaRPr lang="hr-H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730082815"/>
                  </a:ext>
                </a:extLst>
              </a:tr>
              <a:tr h="552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NABAVU NEFINANCIJSKE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5.955.042,45 €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6.074.144,00 €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6.195.630,00 €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91212460"/>
                  </a:ext>
                </a:extLst>
              </a:tr>
              <a:tr h="211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RASHODI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9.286.341,45 € </a:t>
                      </a:r>
                      <a:endParaRPr lang="hr-H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9.472.070,00 €</a:t>
                      </a: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9.661.511,00 €</a:t>
                      </a: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1674071969"/>
                  </a:ext>
                </a:extLst>
              </a:tr>
              <a:tr h="262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Izdaci za financijsku imovinu i  otplate zajmova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0,00 € </a:t>
                      </a:r>
                      <a:endParaRPr lang="hr-H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43270" marR="4327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0,00 €</a:t>
                      </a:r>
                    </a:p>
                  </a:txBody>
                  <a:tcPr marL="43270" marR="43270" marT="0" marB="0"/>
                </a:tc>
                <a:extLst>
                  <a:ext uri="{0D108BD9-81ED-4DB2-BD59-A6C34878D82A}">
                    <a16:rowId xmlns:a16="http://schemas.microsoft.com/office/drawing/2014/main" val="409853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029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3000" t="-9000" r="-4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2E3BFDF-9596-486A-8743-5A6B451C5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919" y="-93518"/>
            <a:ext cx="4844609" cy="4537436"/>
          </a:xfrm>
        </p:spPr>
        <p:txBody>
          <a:bodyPr/>
          <a:lstStyle/>
          <a:p>
            <a:pPr marL="0" indent="0">
              <a:buNone/>
            </a:pPr>
            <a:r>
              <a:rPr lang="hr-HR" sz="2800" dirty="0">
                <a:solidFill>
                  <a:schemeClr val="bg1"/>
                </a:solidFill>
              </a:rPr>
              <a:t>KONTAKT</a:t>
            </a:r>
            <a:endParaRPr lang="hr-HR" dirty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bg1"/>
                </a:solidFill>
              </a:rPr>
              <a:t>Grad Skradin </a:t>
            </a:r>
          </a:p>
          <a:p>
            <a:r>
              <a:rPr lang="hr-HR" dirty="0">
                <a:solidFill>
                  <a:schemeClr val="bg1"/>
                </a:solidFill>
              </a:rPr>
              <a:t>Trg Male Gospe 3, 22222 Skradin</a:t>
            </a:r>
          </a:p>
          <a:p>
            <a:r>
              <a:rPr lang="hr-HR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grad.skradin@si.t-com.hr</a:t>
            </a:r>
            <a:endParaRPr lang="hr-HR" dirty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bg1"/>
                </a:solidFill>
              </a:rPr>
              <a:t>+385 (0)22 771 076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18490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91E816-24A4-4097-AB46-FBB6E8AA9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303" y="0"/>
            <a:ext cx="9905998" cy="1478570"/>
          </a:xfrm>
        </p:spPr>
        <p:txBody>
          <a:bodyPr/>
          <a:lstStyle/>
          <a:p>
            <a:r>
              <a:rPr lang="hr-HR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4FDA25-2BE9-4489-9ACB-660B39E3C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303" y="1478570"/>
            <a:ext cx="9905999" cy="5007071"/>
          </a:xfrm>
        </p:spPr>
        <p:txBody>
          <a:bodyPr>
            <a:normAutofit fontScale="25000" lnSpcReduction="20000"/>
          </a:bodyPr>
          <a:lstStyle/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Proračun?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Sadržaj Proračuna?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se donosi Proračun?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Promjene u Proračunu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i rashodi Grada Skradina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Grada Skradina za 2026. godinu s projekcijom proračuna za 2026. i 2027. godinu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prihoda za 2026. godinu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rashoda za 2026. godinu 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Projekcije prihoda za 2026.-2028. godinu</a:t>
            </a:r>
          </a:p>
          <a:p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Projekcije rashoda za 2026.-2028. godinu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4850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D72A1B-8233-4D5F-8A0F-7EE9830F6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622169"/>
            <a:ext cx="9905998" cy="1478570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br>
              <a:rPr lang="hr-HR" dirty="0"/>
            </a:br>
            <a:br>
              <a:rPr lang="hr-HR" dirty="0"/>
            </a:br>
            <a:r>
              <a:rPr lang="hr-HR" sz="4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PRORAČUN?</a:t>
            </a:r>
            <a:br>
              <a:rPr lang="hr-HR" dirty="0">
                <a:solidFill>
                  <a:schemeClr val="bg2"/>
                </a:solidFill>
              </a:rPr>
            </a:br>
            <a:br>
              <a:rPr lang="hr-HR" dirty="0">
                <a:solidFill>
                  <a:schemeClr val="bg2"/>
                </a:solidFill>
              </a:rPr>
            </a:br>
            <a:br>
              <a:rPr lang="hr-HR" dirty="0"/>
            </a:b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8A167BB-8FBE-4EDF-B7B7-B36FC3A39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je financijski dokument kojim se procjenjuju prihodi i primici te utvrđuju rashodi i izdaci za proračunsku godinu. Proračun se odnosi na fiskalnu godinu koja predstavlja razdoblje od 12 mjeseci, od 1. siječnja do 31. prosinca tekuće godine. </a:t>
            </a:r>
          </a:p>
          <a:p>
            <a:pPr marL="0" indent="0">
              <a:buNone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Sastoji se od općeg i posebnog dijela, a na razini jedinica lokalne i područne (regionalne) samouprave i od plana razvojnih programa.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11158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C696FA-B00C-4F3A-8EAF-50466CD10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 proračuna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9030264-2894-43C1-B1EB-4BE3432C3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DIO:</a:t>
            </a:r>
          </a:p>
          <a:p>
            <a:pPr>
              <a:buFontTx/>
              <a:buChar char="-"/>
            </a:pPr>
            <a:r>
              <a:rPr lang="hr-HR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Račun prihoda i rashoda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-sastoji se od plana prihoda i rashoda Grada Skradina za proračunsku godinu</a:t>
            </a:r>
          </a:p>
          <a:p>
            <a:pPr>
              <a:buFontTx/>
              <a:buChar char="-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računu prihoda i rashoda prikazani su: prihodi poslovanja, prihodi od prodaje nefinancijske imovine, rashodi poslovanja, rashodi za nabavu nefinancijske imovine</a:t>
            </a:r>
          </a:p>
          <a:p>
            <a:pPr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0306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1B3F6FA-E587-483B-B67D-C0BE962A4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56063"/>
            <a:ext cx="9905999" cy="4035137"/>
          </a:xfrm>
        </p:spPr>
        <p:txBody>
          <a:bodyPr>
            <a:normAutofit/>
          </a:bodyPr>
          <a:lstStyle/>
          <a:p>
            <a:r>
              <a:rPr lang="hr-HR" sz="2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Račun financiranja-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sadrži sve primitke od financijske imovine i zaduživanja te sve izdatke za financijsku imovinu i otplatu zajmova za proračunsku godinu 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POSEBNI DIO: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Sastoji se od plana rashoda i izdataka proračunskih korisnika iskazanih po vrstama, raspoređenih u programe koji se sastoje od aktivnosti i projekta 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RAZVOJNIH PROGRAMA: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sadrži planirane rashode za investicije, kapitalne pomoći i donacije za sljedeće tri godine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5815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2861EF-EE57-4317-9585-E38CC106C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se donosi proračun?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32F1D81-F4A1-4A40-BDED-C6BE3199B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Gradsko vijeće tj. predstavničko tijelo Grada Skradina na javnoj sjednici raspravlja o prijedlogu Proračuna te donosi Proračun za sljedeću proračunsku godinu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19420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83E95F-E2B0-4219-89BC-1F488ECB0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Promjene u proračunu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4E75529-6B54-4AB0-9353-ADE1AD550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mora biti uravnotežen što znači da ukupni prihodi i primici pokrivaju ukupne rashode i izdatke. Ako se tijekom proračunske godine povećaju rashodi i izdaci, odnosno umanje prihodi i primici, proračun se mora uravnotežiti Izmjenama i dopunama Proračuna, odnosno ”rebalansom”. </a:t>
            </a: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Rebalans predlaže gradonačelnik a donosi ga Gradsko vijeće 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054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8669DD-E32C-4107-BB63-091735426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112491"/>
            <a:ext cx="9905998" cy="1478570"/>
          </a:xfrm>
        </p:spPr>
        <p:txBody>
          <a:bodyPr>
            <a:noAutofit/>
          </a:bodyPr>
          <a:lstStyle/>
          <a:p>
            <a:pPr algn="ctr"/>
            <a:r>
              <a:rPr lang="hr-HR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PRORAČUN GRADA SKRADINA ZA 2026. GODINU S PROJEKCIJOM PRORAČUNA ZA 2027. I 2028. GODINU </a:t>
            </a:r>
          </a:p>
        </p:txBody>
      </p:sp>
      <p:graphicFrame>
        <p:nvGraphicFramePr>
          <p:cNvPr id="8" name="Rezervirano mjesto sadržaja 7">
            <a:extLst>
              <a:ext uri="{FF2B5EF4-FFF2-40B4-BE49-F238E27FC236}">
                <a16:creationId xmlns:a16="http://schemas.microsoft.com/office/drawing/2014/main" id="{BF56B11D-891B-42D6-AFAD-873EA16F71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9613781"/>
              </p:ext>
            </p:extLst>
          </p:nvPr>
        </p:nvGraphicFramePr>
        <p:xfrm>
          <a:off x="1309255" y="1187320"/>
          <a:ext cx="8278127" cy="524025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591238">
                  <a:extLst>
                    <a:ext uri="{9D8B030D-6E8A-4147-A177-3AD203B41FA5}">
                      <a16:colId xmlns:a16="http://schemas.microsoft.com/office/drawing/2014/main" val="3559332510"/>
                    </a:ext>
                  </a:extLst>
                </a:gridCol>
                <a:gridCol w="1921596">
                  <a:extLst>
                    <a:ext uri="{9D8B030D-6E8A-4147-A177-3AD203B41FA5}">
                      <a16:colId xmlns:a16="http://schemas.microsoft.com/office/drawing/2014/main" val="1236568562"/>
                    </a:ext>
                  </a:extLst>
                </a:gridCol>
                <a:gridCol w="1886911">
                  <a:extLst>
                    <a:ext uri="{9D8B030D-6E8A-4147-A177-3AD203B41FA5}">
                      <a16:colId xmlns:a16="http://schemas.microsoft.com/office/drawing/2014/main" val="3868391141"/>
                    </a:ext>
                  </a:extLst>
                </a:gridCol>
                <a:gridCol w="1878382">
                  <a:extLst>
                    <a:ext uri="{9D8B030D-6E8A-4147-A177-3AD203B41FA5}">
                      <a16:colId xmlns:a16="http://schemas.microsoft.com/office/drawing/2014/main" val="1826582944"/>
                    </a:ext>
                  </a:extLst>
                </a:gridCol>
              </a:tblGrid>
              <a:tr h="3469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OPIS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PRORAČUN ZA 2026.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PROJEKCIJA ZA 2027.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PROJEKCIJA ZA 2028.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1919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Prihodi poslovanja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7.398.662,00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dirty="0">
                        <a:effectLst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7.546.637,00 €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dirty="0">
                        <a:effectLst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7.697.569,00 €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4840861"/>
                  </a:ext>
                </a:extLst>
              </a:tr>
              <a:tr h="6117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prodaje nefinancijske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45.000,00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dirty="0">
                        <a:effectLst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45.900,00 €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                                46.818,00 €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2587995"/>
                  </a:ext>
                </a:extLst>
              </a:tr>
              <a:tr h="7924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Višak prihoda poslovanja iz prethodne godine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1.842.679,45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€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                                 1.879.533,00 €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                                1.917.124,00 €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1422204"/>
                  </a:ext>
                </a:extLst>
              </a:tr>
              <a:tr h="703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PRIHODI + VIŠAK IZ PRETHODNE GODINE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9.286.341,45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   9.472.070,00 €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</a:rPr>
                        <a:t>                               9.661.511,00 €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2670201"/>
                  </a:ext>
                </a:extLst>
              </a:tr>
              <a:tr h="700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Rashodi poslovanja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3.331.299,00 €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   3.397.926,00 €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   3.465.881,00 €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2941632"/>
                  </a:ext>
                </a:extLst>
              </a:tr>
              <a:tr h="5226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Rashodi za nabavu nefinancijske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5.955.042,45 €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</a:t>
                      </a: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    6.074.144,00 €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   6.195.630,00 €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2416460"/>
                  </a:ext>
                </a:extLst>
              </a:tr>
              <a:tr h="3469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Izdaci za financijsku imovinu i otplate zajmova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         0,00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         0,00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5979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RASHODI I IZDACI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9.286.341,45 €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   9.472.070,00 €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                           9.661.511,00 €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3107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26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8669DD-E32C-4107-BB63-091735426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890" y="137751"/>
            <a:ext cx="9905998" cy="1478570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prihoda za 2026. godinu </a:t>
            </a:r>
          </a:p>
        </p:txBody>
      </p:sp>
      <p:graphicFrame>
        <p:nvGraphicFramePr>
          <p:cNvPr id="7" name="Rezervirano mjesto sadržaja 6">
            <a:extLst>
              <a:ext uri="{FF2B5EF4-FFF2-40B4-BE49-F238E27FC236}">
                <a16:creationId xmlns:a16="http://schemas.microsoft.com/office/drawing/2014/main" id="{E022E4BB-BA0F-4E06-AF33-B3C791B8ED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175627"/>
              </p:ext>
            </p:extLst>
          </p:nvPr>
        </p:nvGraphicFramePr>
        <p:xfrm>
          <a:off x="886890" y="1498861"/>
          <a:ext cx="8557753" cy="488401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239267">
                  <a:extLst>
                    <a:ext uri="{9D8B030D-6E8A-4147-A177-3AD203B41FA5}">
                      <a16:colId xmlns:a16="http://schemas.microsoft.com/office/drawing/2014/main" val="390498836"/>
                    </a:ext>
                  </a:extLst>
                </a:gridCol>
                <a:gridCol w="4318486">
                  <a:extLst>
                    <a:ext uri="{9D8B030D-6E8A-4147-A177-3AD203B41FA5}">
                      <a16:colId xmlns:a16="http://schemas.microsoft.com/office/drawing/2014/main" val="1355028703"/>
                    </a:ext>
                  </a:extLst>
                </a:gridCol>
              </a:tblGrid>
              <a:tr h="3906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OPIS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PLAN 2026.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6816848"/>
                  </a:ext>
                </a:extLst>
              </a:tr>
              <a:tr h="390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poreza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1.295.000,00 €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5651807"/>
                  </a:ext>
                </a:extLst>
              </a:tr>
              <a:tr h="5453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Pomoći iz inozemstva i od subjekata unutar općeg proračuna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5.191.156,00 €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4137282"/>
                  </a:ext>
                </a:extLst>
              </a:tr>
              <a:tr h="3772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201.455,00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5622875"/>
                  </a:ext>
                </a:extLst>
              </a:tr>
              <a:tr h="390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upravnih i administrativnih pristojbi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670.951,00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5914127"/>
                  </a:ext>
                </a:extLst>
              </a:tr>
              <a:tr h="4454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prodaje proizvoda, robe i usluga, donacija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2096770"/>
                  </a:ext>
                </a:extLst>
              </a:tr>
              <a:tr h="390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Kazne, upravne mjere i ostali prihodi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40.100,00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8919200"/>
                  </a:ext>
                </a:extLst>
              </a:tr>
              <a:tr h="390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UKUPNO PRIHODI OD POSLOVANJA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7.398.662,00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8230236"/>
                  </a:ext>
                </a:extLst>
              </a:tr>
              <a:tr h="390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Prihodi od prodaje nefinancijske imovine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45.000,00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699510"/>
                  </a:ext>
                </a:extLst>
              </a:tr>
              <a:tr h="390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UKUPNI PRIHODI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7.443.662,00 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1811507"/>
                  </a:ext>
                </a:extLst>
              </a:tr>
              <a:tr h="390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Višak prihoda iz prethodnih godina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1.842.679,45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8857782"/>
                  </a:ext>
                </a:extLst>
              </a:tr>
              <a:tr h="390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UKUPNO PRIHODI I PRIMICI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9.286.341,45 </a:t>
                      </a:r>
                      <a:r>
                        <a:rPr lang="hr-HR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€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8202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550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ružnica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TM04033919[[fn=Kružnica]]</Template>
  <TotalTime>44688</TotalTime>
  <Words>1052</Words>
  <Application>Microsoft Office PowerPoint</Application>
  <PresentationFormat>Široki zaslon</PresentationFormat>
  <Paragraphs>268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8" baseType="lpstr">
      <vt:lpstr>Arial</vt:lpstr>
      <vt:lpstr>Lucida Handwriting</vt:lpstr>
      <vt:lpstr>Times New Roman</vt:lpstr>
      <vt:lpstr>Tw Cen MT</vt:lpstr>
      <vt:lpstr>Kružnica</vt:lpstr>
      <vt:lpstr>Proračun grada Skradina za GRAĐANE ZA 2026. godinu </vt:lpstr>
      <vt:lpstr>Sadržaj:</vt:lpstr>
      <vt:lpstr>   Što JE PRORAČUN?    </vt:lpstr>
      <vt:lpstr>Sadržaj proračuna</vt:lpstr>
      <vt:lpstr>PowerPoint prezentacija</vt:lpstr>
      <vt:lpstr>Kako se donosi proračun?</vt:lpstr>
      <vt:lpstr>Promjene u proračunu</vt:lpstr>
      <vt:lpstr>PRORAČUN GRADA SKRADINA ZA 2026. GODINU S PROJEKCIJOM PRORAČUNA ZA 2027. I 2028. GODINU </vt:lpstr>
      <vt:lpstr>Plan prihoda za 2026. godinu </vt:lpstr>
      <vt:lpstr>plan rashoda za 2026. godinu</vt:lpstr>
      <vt:lpstr>PROJEKCIJE PRIHODA ZA 2026.-2028. GODINU </vt:lpstr>
      <vt:lpstr>Projekcije rashoda za 2026.-2028. godinu 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PRORAČUN GRADA SKRADINA ZA 2019. GODINU</dc:title>
  <dc:creator>Tajnica Grad Skradin</dc:creator>
  <cp:lastModifiedBy>Korisnik</cp:lastModifiedBy>
  <cp:revision>136</cp:revision>
  <cp:lastPrinted>2020-01-30T11:34:57Z</cp:lastPrinted>
  <dcterms:created xsi:type="dcterms:W3CDTF">2019-12-24T10:07:52Z</dcterms:created>
  <dcterms:modified xsi:type="dcterms:W3CDTF">2026-03-03T08:39:19Z</dcterms:modified>
</cp:coreProperties>
</file>